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80"/>
  </p:notesMasterIdLst>
  <p:handoutMasterIdLst>
    <p:handoutMasterId r:id="rId81"/>
  </p:handoutMasterIdLst>
  <p:sldIdLst>
    <p:sldId id="262" r:id="rId2"/>
    <p:sldId id="29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1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5" r:id="rId24"/>
    <p:sldId id="276" r:id="rId25"/>
    <p:sldId id="286" r:id="rId26"/>
    <p:sldId id="287" r:id="rId27"/>
    <p:sldId id="288" r:id="rId28"/>
    <p:sldId id="282" r:id="rId29"/>
    <p:sldId id="291" r:id="rId30"/>
    <p:sldId id="292" r:id="rId31"/>
    <p:sldId id="293" r:id="rId32"/>
    <p:sldId id="294" r:id="rId33"/>
    <p:sldId id="289" r:id="rId34"/>
    <p:sldId id="295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296" r:id="rId46"/>
    <p:sldId id="308" r:id="rId47"/>
    <p:sldId id="309" r:id="rId48"/>
    <p:sldId id="310" r:id="rId49"/>
    <p:sldId id="311" r:id="rId50"/>
    <p:sldId id="307" r:id="rId51"/>
    <p:sldId id="313" r:id="rId52"/>
    <p:sldId id="314" r:id="rId53"/>
    <p:sldId id="315" r:id="rId54"/>
    <p:sldId id="312" r:id="rId55"/>
    <p:sldId id="339" r:id="rId56"/>
    <p:sldId id="318" r:id="rId57"/>
    <p:sldId id="319" r:id="rId58"/>
    <p:sldId id="320" r:id="rId59"/>
    <p:sldId id="317" r:id="rId60"/>
    <p:sldId id="321" r:id="rId61"/>
    <p:sldId id="322" r:id="rId62"/>
    <p:sldId id="316" r:id="rId63"/>
    <p:sldId id="325" r:id="rId64"/>
    <p:sldId id="323" r:id="rId65"/>
    <p:sldId id="326" r:id="rId66"/>
    <p:sldId id="327" r:id="rId67"/>
    <p:sldId id="328" r:id="rId68"/>
    <p:sldId id="329" r:id="rId69"/>
    <p:sldId id="324" r:id="rId70"/>
    <p:sldId id="331" r:id="rId71"/>
    <p:sldId id="332" r:id="rId72"/>
    <p:sldId id="330" r:id="rId73"/>
    <p:sldId id="334" r:id="rId74"/>
    <p:sldId id="335" r:id="rId75"/>
    <p:sldId id="333" r:id="rId76"/>
    <p:sldId id="337" r:id="rId77"/>
    <p:sldId id="338" r:id="rId78"/>
    <p:sldId id="336" r:id="rId7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000"/>
    <a:srgbClr val="FFE0BB"/>
    <a:srgbClr val="F1F3AF"/>
    <a:srgbClr val="FFDDBB"/>
    <a:srgbClr val="57A3E9"/>
    <a:srgbClr val="E40000"/>
    <a:srgbClr val="85C2FF"/>
    <a:srgbClr val="5FF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73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9DCF97-11CE-4C17-BB6B-FD911DDFE94D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4104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7727D1-7455-488E-94AD-1DFE11477DB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901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1392F7-5871-4EBD-988F-52D22B0C9111}" type="slidenum">
              <a:rPr lang="es-ES"/>
              <a:pPr/>
              <a:t>1</a:t>
            </a:fld>
            <a:endParaRPr lang="es-E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3CB44-7B1C-4981-9EBD-85FEAEC541EF}" type="slidenum">
              <a:rPr lang="es-ES"/>
              <a:pPr/>
              <a:t>10</a:t>
            </a:fld>
            <a:endParaRPr lang="es-E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9AB523-0618-45F3-A2CB-186F632AA943}" type="slidenum">
              <a:rPr lang="es-ES"/>
              <a:pPr/>
              <a:t>11</a:t>
            </a:fld>
            <a:endParaRPr lang="es-E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84032-5F3F-477B-A83A-7C2227A685F1}" type="slidenum">
              <a:rPr lang="es-ES"/>
              <a:pPr/>
              <a:t>12</a:t>
            </a:fld>
            <a:endParaRPr lang="es-E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9C414F-827B-49C3-8B6C-C23C7EAC6D35}" type="slidenum">
              <a:rPr lang="es-ES"/>
              <a:pPr/>
              <a:t>13</a:t>
            </a:fld>
            <a:endParaRPr lang="es-E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4E0F7-0613-4A5F-846E-BB846303B37F}" type="slidenum">
              <a:rPr lang="es-ES"/>
              <a:pPr/>
              <a:t>14</a:t>
            </a:fld>
            <a:endParaRPr lang="es-E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A387CC-CFCD-44AD-AC89-504CD197099B}" type="slidenum">
              <a:rPr lang="es-ES"/>
              <a:pPr/>
              <a:t>15</a:t>
            </a:fld>
            <a:endParaRPr lang="es-E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2BFC8-68CC-499A-AF22-E47DEA2F584F}" type="slidenum">
              <a:rPr lang="es-ES"/>
              <a:pPr/>
              <a:t>16</a:t>
            </a:fld>
            <a:endParaRPr lang="es-E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622A0-826A-4EDF-8C1D-55F8CA4E70F3}" type="slidenum">
              <a:rPr lang="es-ES"/>
              <a:pPr/>
              <a:t>17</a:t>
            </a:fld>
            <a:endParaRPr lang="es-E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05302-A5F2-41A9-AE26-9F44816426BB}" type="slidenum">
              <a:rPr lang="es-ES"/>
              <a:pPr/>
              <a:t>18</a:t>
            </a:fld>
            <a:endParaRPr lang="es-E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97D63-755B-4211-9722-AC834872BC78}" type="slidenum">
              <a:rPr lang="es-ES"/>
              <a:pPr/>
              <a:t>19</a:t>
            </a:fld>
            <a:endParaRPr lang="es-E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19EB41-4F35-4257-9A15-C45B4F640538}" type="slidenum">
              <a:rPr lang="es-ES"/>
              <a:pPr/>
              <a:t>2</a:t>
            </a:fld>
            <a:endParaRPr lang="es-E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8519D-F9D9-405E-AC12-6D525A7CD509}" type="slidenum">
              <a:rPr lang="es-ES"/>
              <a:pPr/>
              <a:t>20</a:t>
            </a:fld>
            <a:endParaRPr lang="es-E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6A9A8-F407-4634-B0C5-D6EB90943E5C}" type="slidenum">
              <a:rPr lang="es-ES"/>
              <a:pPr/>
              <a:t>21</a:t>
            </a:fld>
            <a:endParaRPr lang="es-E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EE70-0FFD-4C9F-A788-8E7B43AD26F7}" type="slidenum">
              <a:rPr lang="es-ES"/>
              <a:pPr/>
              <a:t>22</a:t>
            </a:fld>
            <a:endParaRPr lang="es-E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29E97D-C549-439D-800C-25BBBA735F3B}" type="slidenum">
              <a:rPr lang="es-ES"/>
              <a:pPr/>
              <a:t>23</a:t>
            </a:fld>
            <a:endParaRPr lang="es-E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77E63-B444-4B83-80B5-8A88A69F0DE3}" type="slidenum">
              <a:rPr lang="es-ES"/>
              <a:pPr/>
              <a:t>24</a:t>
            </a:fld>
            <a:endParaRPr lang="es-E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36267-9CB7-42DC-BEDB-6E9CE1B7DEEF}" type="slidenum">
              <a:rPr lang="es-ES"/>
              <a:pPr/>
              <a:t>25</a:t>
            </a:fld>
            <a:endParaRPr lang="es-E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0EF8D-87D5-48D4-B8DC-6788DC55C6CA}" type="slidenum">
              <a:rPr lang="es-ES"/>
              <a:pPr/>
              <a:t>26</a:t>
            </a:fld>
            <a:endParaRPr lang="es-E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8503E-8EEE-4EFE-9582-8B719EB875AA}" type="slidenum">
              <a:rPr lang="es-ES"/>
              <a:pPr/>
              <a:t>27</a:t>
            </a:fld>
            <a:endParaRPr lang="es-E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DE5E2-C871-427F-800A-56451098A9D2}" type="slidenum">
              <a:rPr lang="es-ES"/>
              <a:pPr/>
              <a:t>28</a:t>
            </a:fld>
            <a:endParaRPr lang="es-E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12F5BB-F909-4B16-A4AC-A6B8F8A9AFAA}" type="slidenum">
              <a:rPr lang="es-ES"/>
              <a:pPr/>
              <a:t>29</a:t>
            </a:fld>
            <a:endParaRPr lang="es-E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ACC17-FC17-4440-B913-0AB6B3E7F0FD}" type="slidenum">
              <a:rPr lang="es-ES"/>
              <a:pPr/>
              <a:t>3</a:t>
            </a:fld>
            <a:endParaRPr lang="es-E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DFA14-4267-4550-B818-C61F3E647E11}" type="slidenum">
              <a:rPr lang="es-ES"/>
              <a:pPr/>
              <a:t>30</a:t>
            </a:fld>
            <a:endParaRPr lang="es-E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66951-8981-4314-B3CA-E105CD6ACA5B}" type="slidenum">
              <a:rPr lang="es-ES"/>
              <a:pPr/>
              <a:t>31</a:t>
            </a:fld>
            <a:endParaRPr lang="es-E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B8AD1-7EA5-4CDA-B409-CF50EBFEF272}" type="slidenum">
              <a:rPr lang="es-ES"/>
              <a:pPr/>
              <a:t>32</a:t>
            </a:fld>
            <a:endParaRPr lang="es-E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783886-0C74-4BEE-B6DD-E3700B89ECFC}" type="slidenum">
              <a:rPr lang="es-ES"/>
              <a:pPr/>
              <a:t>33</a:t>
            </a:fld>
            <a:endParaRPr lang="es-E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85222-86C4-44B4-9E1D-79D903673403}" type="slidenum">
              <a:rPr lang="es-ES"/>
              <a:pPr/>
              <a:t>34</a:t>
            </a:fld>
            <a:endParaRPr lang="es-E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2AAB4-6B61-4F4E-8231-037DD13F3083}" type="slidenum">
              <a:rPr lang="es-ES"/>
              <a:pPr/>
              <a:t>35</a:t>
            </a:fld>
            <a:endParaRPr lang="es-E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31292-0357-49AD-8CF8-F3F76948F0EC}" type="slidenum">
              <a:rPr lang="es-ES"/>
              <a:pPr/>
              <a:t>36</a:t>
            </a:fld>
            <a:endParaRPr lang="es-E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B56C2-C381-45E3-92A4-19193500C7E6}" type="slidenum">
              <a:rPr lang="es-ES"/>
              <a:pPr/>
              <a:t>37</a:t>
            </a:fld>
            <a:endParaRPr lang="es-E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227E8-A498-4CE5-B0B9-12809768E0E2}" type="slidenum">
              <a:rPr lang="es-ES"/>
              <a:pPr/>
              <a:t>38</a:t>
            </a:fld>
            <a:endParaRPr lang="es-E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6CFC3-69EE-4B3A-8511-E32F9201BD7F}" type="slidenum">
              <a:rPr lang="es-ES"/>
              <a:pPr/>
              <a:t>39</a:t>
            </a:fld>
            <a:endParaRPr lang="es-E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748197-C093-4065-9394-2978D8F960AA}" type="slidenum">
              <a:rPr lang="es-ES"/>
              <a:pPr/>
              <a:t>4</a:t>
            </a:fld>
            <a:endParaRPr lang="es-E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174A6-3AD8-4D6C-840B-D5B4DA98FA5B}" type="slidenum">
              <a:rPr lang="es-ES"/>
              <a:pPr/>
              <a:t>40</a:t>
            </a:fld>
            <a:endParaRPr lang="es-E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04CC5-1C31-4E36-B5AD-135BD818D66A}" type="slidenum">
              <a:rPr lang="es-ES"/>
              <a:pPr/>
              <a:t>41</a:t>
            </a:fld>
            <a:endParaRPr lang="es-E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F2553-3129-478F-9DDA-4DE67D45D9EB}" type="slidenum">
              <a:rPr lang="es-ES"/>
              <a:pPr/>
              <a:t>42</a:t>
            </a:fld>
            <a:endParaRPr lang="es-E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63BC9-23DB-486E-80C1-72958FBD56EE}" type="slidenum">
              <a:rPr lang="es-ES"/>
              <a:pPr/>
              <a:t>43</a:t>
            </a:fld>
            <a:endParaRPr lang="es-E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8AB13D-46F7-4F0C-B3ED-AA66675AEFB6}" type="slidenum">
              <a:rPr lang="es-ES"/>
              <a:pPr/>
              <a:t>44</a:t>
            </a:fld>
            <a:endParaRPr lang="es-E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84508-BA9A-4217-AA6A-65C02F133963}" type="slidenum">
              <a:rPr lang="es-ES"/>
              <a:pPr/>
              <a:t>45</a:t>
            </a:fld>
            <a:endParaRPr lang="es-E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A995E-E453-426D-859B-23D7AA27F1DB}" type="slidenum">
              <a:rPr lang="es-ES"/>
              <a:pPr/>
              <a:t>46</a:t>
            </a:fld>
            <a:endParaRPr lang="es-E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83091-BF59-4710-90E1-15451C5AE1F4}" type="slidenum">
              <a:rPr lang="es-ES"/>
              <a:pPr/>
              <a:t>47</a:t>
            </a:fld>
            <a:endParaRPr lang="es-E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0959A-F607-4373-A74B-5D7D68173591}" type="slidenum">
              <a:rPr lang="es-ES"/>
              <a:pPr/>
              <a:t>48</a:t>
            </a:fld>
            <a:endParaRPr lang="es-E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CD5AB-D475-49B5-9C9D-46C494FC838D}" type="slidenum">
              <a:rPr lang="es-ES"/>
              <a:pPr/>
              <a:t>49</a:t>
            </a:fld>
            <a:endParaRPr lang="es-E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610DD-E964-45AA-BD2E-0DBC79C8D211}" type="slidenum">
              <a:rPr lang="es-ES"/>
              <a:pPr/>
              <a:t>5</a:t>
            </a:fld>
            <a:endParaRPr lang="es-E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7AF8E-0728-4ED1-8FE7-44390EE4C605}" type="slidenum">
              <a:rPr lang="es-ES"/>
              <a:pPr/>
              <a:t>50</a:t>
            </a:fld>
            <a:endParaRPr lang="es-E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C329F-D1AD-48C2-9AB0-A9C88E086533}" type="slidenum">
              <a:rPr lang="es-ES"/>
              <a:pPr/>
              <a:t>51</a:t>
            </a:fld>
            <a:endParaRPr lang="es-E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7B8ED-C62A-4A6C-966F-2702977CDBA8}" type="slidenum">
              <a:rPr lang="es-ES"/>
              <a:pPr/>
              <a:t>52</a:t>
            </a:fld>
            <a:endParaRPr lang="es-E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014D4-FB4A-4906-9DAB-7DAF91FF491B}" type="slidenum">
              <a:rPr lang="es-ES"/>
              <a:pPr/>
              <a:t>53</a:t>
            </a:fld>
            <a:endParaRPr lang="es-E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132D8-8FB2-4767-AE99-4EA4391B0042}" type="slidenum">
              <a:rPr lang="es-ES"/>
              <a:pPr/>
              <a:t>54</a:t>
            </a:fld>
            <a:endParaRPr lang="es-E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6296F-A731-4056-96D3-FBE667F6BA62}" type="slidenum">
              <a:rPr lang="es-ES"/>
              <a:pPr/>
              <a:t>55</a:t>
            </a:fld>
            <a:endParaRPr lang="es-E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565C9-288E-424D-BAAE-D8A1B6FC09D9}" type="slidenum">
              <a:rPr lang="es-ES"/>
              <a:pPr/>
              <a:t>56</a:t>
            </a:fld>
            <a:endParaRPr lang="es-E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E5D42D-5072-41FB-9666-B088DFE5E687}" type="slidenum">
              <a:rPr lang="es-ES"/>
              <a:pPr/>
              <a:t>57</a:t>
            </a:fld>
            <a:endParaRPr lang="es-E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A0DB0-B9DD-4AC6-B40F-CCC529119855}" type="slidenum">
              <a:rPr lang="es-ES"/>
              <a:pPr/>
              <a:t>58</a:t>
            </a:fld>
            <a:endParaRPr lang="es-E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4E207-664D-425C-AA91-77519037C53E}" type="slidenum">
              <a:rPr lang="es-ES"/>
              <a:pPr/>
              <a:t>59</a:t>
            </a:fld>
            <a:endParaRPr lang="es-E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0F8DD-9E34-4660-9DB6-91D8A2867567}" type="slidenum">
              <a:rPr lang="es-ES"/>
              <a:pPr/>
              <a:t>6</a:t>
            </a:fld>
            <a:endParaRPr lang="es-E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CAA36E-6947-441E-9B98-EAF980B9281B}" type="slidenum">
              <a:rPr lang="es-ES"/>
              <a:pPr/>
              <a:t>60</a:t>
            </a:fld>
            <a:endParaRPr lang="es-E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A2C27-9CE5-4C7F-A61F-8608959EDF8C}" type="slidenum">
              <a:rPr lang="es-ES"/>
              <a:pPr/>
              <a:t>61</a:t>
            </a:fld>
            <a:endParaRPr lang="es-E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FA27D-7E4C-4D81-9569-ADCA4C485F70}" type="slidenum">
              <a:rPr lang="es-ES"/>
              <a:pPr/>
              <a:t>62</a:t>
            </a:fld>
            <a:endParaRPr lang="es-E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D9A5BD-16DA-4DE3-881D-76866418EEDF}" type="slidenum">
              <a:rPr lang="es-ES"/>
              <a:pPr/>
              <a:t>63</a:t>
            </a:fld>
            <a:endParaRPr lang="es-E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B3A78-2A68-4695-939E-586911941F83}" type="slidenum">
              <a:rPr lang="es-ES"/>
              <a:pPr/>
              <a:t>64</a:t>
            </a:fld>
            <a:endParaRPr lang="es-E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3AC4B-4B9A-4993-9D46-4D2FA5BA8F6D}" type="slidenum">
              <a:rPr lang="es-ES"/>
              <a:pPr/>
              <a:t>65</a:t>
            </a:fld>
            <a:endParaRPr lang="es-E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54FB37-4A90-4023-A9BE-B1732C068764}" type="slidenum">
              <a:rPr lang="es-ES"/>
              <a:pPr/>
              <a:t>66</a:t>
            </a:fld>
            <a:endParaRPr lang="es-E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44305F-9422-4099-BF28-1BD77BCFCF43}" type="slidenum">
              <a:rPr lang="es-ES"/>
              <a:pPr/>
              <a:t>67</a:t>
            </a:fld>
            <a:endParaRPr lang="es-E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D2407-98B7-4B0C-89A8-E74BA5CF0169}" type="slidenum">
              <a:rPr lang="es-ES"/>
              <a:pPr/>
              <a:t>68</a:t>
            </a:fld>
            <a:endParaRPr lang="es-E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F72DE6-73CF-462C-9EFA-5BA80511B5AA}" type="slidenum">
              <a:rPr lang="es-ES"/>
              <a:pPr/>
              <a:t>69</a:t>
            </a:fld>
            <a:endParaRPr lang="es-E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5D5661-E250-4E46-B8A0-2D90B0FC1F30}" type="slidenum">
              <a:rPr lang="es-ES"/>
              <a:pPr/>
              <a:t>7</a:t>
            </a:fld>
            <a:endParaRPr lang="es-E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6048A-D336-42FB-BC22-007FAE914190}" type="slidenum">
              <a:rPr lang="es-ES"/>
              <a:pPr/>
              <a:t>70</a:t>
            </a:fld>
            <a:endParaRPr lang="es-E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E28FD-AC8C-41A0-A14F-F640E2BE32EE}" type="slidenum">
              <a:rPr lang="es-ES"/>
              <a:pPr/>
              <a:t>71</a:t>
            </a:fld>
            <a:endParaRPr lang="es-E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62B97-A4D3-4556-9CE6-7EC54D7EC44D}" type="slidenum">
              <a:rPr lang="es-ES"/>
              <a:pPr/>
              <a:t>72</a:t>
            </a:fld>
            <a:endParaRPr lang="es-E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CA4A31-A9ED-4478-A05C-2970FB5572EB}" type="slidenum">
              <a:rPr lang="es-ES"/>
              <a:pPr/>
              <a:t>73</a:t>
            </a:fld>
            <a:endParaRPr lang="es-E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185EF-A0CF-4324-A507-D053650A2BE8}" type="slidenum">
              <a:rPr lang="es-ES"/>
              <a:pPr/>
              <a:t>74</a:t>
            </a:fld>
            <a:endParaRPr lang="es-E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AEC27-8194-43DF-9910-73463FA1087E}" type="slidenum">
              <a:rPr lang="es-ES"/>
              <a:pPr/>
              <a:t>75</a:t>
            </a:fld>
            <a:endParaRPr lang="es-E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CE094-E3DA-474B-927C-838009889817}" type="slidenum">
              <a:rPr lang="es-ES"/>
              <a:pPr/>
              <a:t>76</a:t>
            </a:fld>
            <a:endParaRPr lang="es-E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4DAB2F-1EBC-45B8-BD9E-B227726D6FD3}" type="slidenum">
              <a:rPr lang="es-ES"/>
              <a:pPr/>
              <a:t>77</a:t>
            </a:fld>
            <a:endParaRPr lang="es-E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166E6D-E15D-4842-A462-A44209D57E78}" type="slidenum">
              <a:rPr lang="es-ES"/>
              <a:pPr/>
              <a:t>78</a:t>
            </a:fld>
            <a:endParaRPr lang="es-E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EA460-DA52-462D-94E9-5C47DF1ECFD6}" type="slidenum">
              <a:rPr lang="es-ES"/>
              <a:pPr/>
              <a:t>8</a:t>
            </a:fld>
            <a:endParaRPr lang="es-E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93852-3271-4972-8CD9-2EB2BEBB3A72}" type="slidenum">
              <a:rPr lang="es-ES"/>
              <a:pPr/>
              <a:t>9</a:t>
            </a:fld>
            <a:endParaRPr lang="es-E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4B3B74B-A6CC-4BFD-8713-C94BC371C47D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592C4-D4CE-40D0-92D3-42A02B87743D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4959-48D2-48BB-BFD2-B24D5D9B1D6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226A-B242-4B37-91CC-65D405175FBC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77EC-76C9-45A1-88D4-3E7A040CDD44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52A2-E9D4-4F17-90BE-B0FA31DD2A11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D54AFF-23FC-4914-8325-301D2952889F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1A80D42-6B9E-46E3-AAB3-72FB7E1B8D7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55D4-A858-473E-B91E-1BAE4D24C08C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936-0D65-4465-AFE2-4439AEE8296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3C19-845F-40FA-BC2E-DD61852D12F0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www.feltap.gnomio.com</a:t>
            </a:r>
            <a:endParaRPr lang="nl-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334AF65-AAD4-4408-9422-BC6CA856232A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hyperlink" Target="mailto:vinayadharraju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eltap.gnomio.com/" TargetMode="External"/><Relationship Id="rId5" Type="http://schemas.openxmlformats.org/officeDocument/2006/relationships/hyperlink" Target="http://www.feltap.blogspot.com/" TargetMode="External"/><Relationship Id="rId4" Type="http://schemas.openxmlformats.org/officeDocument/2006/relationships/slide" Target="slide5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16.xml"/><Relationship Id="rId4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29.xml"/><Relationship Id="rId7" Type="http://schemas.openxmlformats.org/officeDocument/2006/relationships/slide" Target="slide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4.xml"/><Relationship Id="rId4" Type="http://schemas.openxmlformats.org/officeDocument/2006/relationships/slide" Target="slide5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16.xml"/><Relationship Id="rId4" Type="http://schemas.openxmlformats.org/officeDocument/2006/relationships/slide" Target="slide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1.xml"/><Relationship Id="rId7" Type="http://schemas.openxmlformats.org/officeDocument/2006/relationships/slide" Target="slide3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0.xml"/><Relationship Id="rId5" Type="http://schemas.openxmlformats.org/officeDocument/2006/relationships/slide" Target="slide55.xml"/><Relationship Id="rId4" Type="http://schemas.openxmlformats.org/officeDocument/2006/relationships/slide" Target="slide29.xml"/><Relationship Id="rId9" Type="http://schemas.openxmlformats.org/officeDocument/2006/relationships/slide" Target="slide5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29.xml"/><Relationship Id="rId7" Type="http://schemas.openxmlformats.org/officeDocument/2006/relationships/slide" Target="slide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4.xml"/><Relationship Id="rId4" Type="http://schemas.openxmlformats.org/officeDocument/2006/relationships/slide" Target="slide5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1.xml"/><Relationship Id="rId4" Type="http://schemas.openxmlformats.org/officeDocument/2006/relationships/slide" Target="slide4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1.xml"/><Relationship Id="rId5" Type="http://schemas.openxmlformats.org/officeDocument/2006/relationships/slide" Target="slide46.xml"/><Relationship Id="rId4" Type="http://schemas.openxmlformats.org/officeDocument/2006/relationships/slide" Target="slide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16.xml"/><Relationship Id="rId4" Type="http://schemas.openxmlformats.org/officeDocument/2006/relationships/slide" Target="slide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1.xml"/><Relationship Id="rId5" Type="http://schemas.openxmlformats.org/officeDocument/2006/relationships/slide" Target="slide46.xml"/><Relationship Id="rId4" Type="http://schemas.openxmlformats.org/officeDocument/2006/relationships/slide" Target="slide3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16.xml"/><Relationship Id="rId4" Type="http://schemas.openxmlformats.org/officeDocument/2006/relationships/slide" Target="slide10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3" Type="http://schemas.openxmlformats.org/officeDocument/2006/relationships/slide" Target="slide1.xml"/><Relationship Id="rId7" Type="http://schemas.openxmlformats.org/officeDocument/2006/relationships/slide" Target="slide67.xml"/><Relationship Id="rId12" Type="http://schemas.openxmlformats.org/officeDocument/2006/relationships/slide" Target="slide65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6.xml"/><Relationship Id="rId11" Type="http://schemas.openxmlformats.org/officeDocument/2006/relationships/slide" Target="slide63.xml"/><Relationship Id="rId5" Type="http://schemas.openxmlformats.org/officeDocument/2006/relationships/slide" Target="slide55.xml"/><Relationship Id="rId10" Type="http://schemas.openxmlformats.org/officeDocument/2006/relationships/slide" Target="slide60.xml"/><Relationship Id="rId4" Type="http://schemas.openxmlformats.org/officeDocument/2006/relationships/slide" Target="slide29.xml"/><Relationship Id="rId9" Type="http://schemas.openxmlformats.org/officeDocument/2006/relationships/slide" Target="slide7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6.xml"/><Relationship Id="rId5" Type="http://schemas.openxmlformats.org/officeDocument/2006/relationships/slide" Target="slide73.xml"/><Relationship Id="rId4" Type="http://schemas.openxmlformats.org/officeDocument/2006/relationships/slide" Target="slide6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914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304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 rot="-5442197">
            <a:off x="-875507" y="3237707"/>
            <a:ext cx="2208213" cy="457200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present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 rot="-5400000">
            <a:off x="-914400" y="5486400"/>
            <a:ext cx="2286000" cy="457200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3" action="ppaction://hlinksldjump"/>
              </a:rPr>
              <a:t>past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 rot="16192094">
            <a:off x="-949325" y="949325"/>
            <a:ext cx="2355850" cy="457200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4" action="ppaction://hlinksldjump"/>
              </a:rPr>
              <a:t>future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600200" y="1295400"/>
            <a:ext cx="6477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latin typeface="Franklin Gothic Demi" pitchFamily="34" charset="0"/>
              </a:rPr>
              <a:t>We use </a:t>
            </a:r>
            <a:r>
              <a:rPr lang="nl-BE" dirty="0">
                <a:solidFill>
                  <a:srgbClr val="EA021E"/>
                </a:solidFill>
                <a:latin typeface="Franklin Gothic Demi" pitchFamily="34" charset="0"/>
              </a:rPr>
              <a:t>tenses</a:t>
            </a:r>
            <a:r>
              <a:rPr lang="nl-BE" dirty="0">
                <a:latin typeface="Franklin Gothic Demi" pitchFamily="34" charset="0"/>
              </a:rPr>
              <a:t> of verbs to refer to actions or situations in the present, in the past and in the future </a:t>
            </a:r>
          </a:p>
          <a:p>
            <a:pPr>
              <a:spcBef>
                <a:spcPct val="50000"/>
              </a:spcBef>
            </a:pPr>
            <a:endParaRPr lang="nl-BE" dirty="0" smtClean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endParaRPr lang="nl-BE" dirty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endParaRPr lang="nl-BE" dirty="0" smtClean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endParaRPr lang="nl-BE" dirty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NL" dirty="0" smtClean="0">
                <a:hlinkClick r:id="rId5"/>
              </a:rPr>
              <a:t>www.feltap.blogspot.com</a:t>
            </a:r>
            <a:endParaRPr lang="nl-NL" dirty="0" smtClean="0"/>
          </a:p>
          <a:p>
            <a:pPr>
              <a:spcBef>
                <a:spcPct val="50000"/>
              </a:spcBef>
            </a:pPr>
            <a:r>
              <a:rPr lang="nl-NL" dirty="0" smtClean="0">
                <a:hlinkClick r:id="rId6"/>
              </a:rPr>
              <a:t>www.feltap.gnomio.com</a:t>
            </a:r>
            <a:endParaRPr lang="nl-NL" dirty="0" smtClean="0"/>
          </a:p>
          <a:p>
            <a:pPr>
              <a:spcBef>
                <a:spcPct val="50000"/>
              </a:spcBef>
            </a:pPr>
            <a:r>
              <a:rPr lang="nl-NL" dirty="0" smtClean="0">
                <a:hlinkClick r:id="rId7"/>
              </a:rPr>
              <a:t>Vinayadharraju@gmail.com</a:t>
            </a: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31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FORM</a:t>
            </a: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tense is formed with </a:t>
            </a:r>
            <a:r>
              <a:rPr lang="en-GB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the present tense of the verb </a:t>
            </a:r>
            <a:r>
              <a:rPr lang="en-GB" b="1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to be </a:t>
            </a:r>
            <a:r>
              <a:rPr lang="en-GB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+</a:t>
            </a:r>
            <a:r>
              <a:rPr lang="en-GB">
                <a:latin typeface="Franklin Gothic Demi" pitchFamily="34" charset="0"/>
                <a:cs typeface="Times New Roman" charset="0"/>
              </a:rPr>
              <a:t> </a:t>
            </a:r>
            <a:r>
              <a:rPr lang="en-GB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present participle</a:t>
            </a:r>
            <a:r>
              <a:rPr lang="en-GB">
                <a:latin typeface="Franklin Gothic Demi" pitchFamily="34" charset="0"/>
                <a:cs typeface="Times New Roman" charset="0"/>
              </a:rPr>
              <a:t> of the main verb.</a:t>
            </a:r>
          </a:p>
          <a:p>
            <a:pPr>
              <a:spcBef>
                <a:spcPct val="50000"/>
              </a:spcBef>
            </a:pPr>
            <a:endParaRPr lang="en-GB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I’</a:t>
            </a:r>
            <a:r>
              <a:rPr lang="en-GB" i="1">
                <a:latin typeface="Franklin Gothic Demi" pitchFamily="34" charset="0"/>
                <a:cs typeface="Times New Roman" charset="0"/>
              </a:rPr>
              <a:t>m watching</a:t>
            </a:r>
            <a:r>
              <a:rPr lang="en-GB">
                <a:latin typeface="Franklin Gothic Demi" pitchFamily="34" charset="0"/>
                <a:cs typeface="Times New Roman" charset="0"/>
              </a:rPr>
              <a:t> television.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What </a:t>
            </a:r>
            <a:r>
              <a:rPr lang="en-GB" i="1">
                <a:latin typeface="Franklin Gothic Demi" pitchFamily="34" charset="0"/>
                <a:cs typeface="Times New Roman" charset="0"/>
              </a:rPr>
              <a:t>are you doing?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isn’t coming.</a:t>
            </a:r>
            <a:r>
              <a:rPr lang="nl-NL"/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b="1">
                <a:latin typeface="Franklin Gothic Demi" pitchFamily="34" charset="0"/>
                <a:cs typeface="Times New Roman" charset="0"/>
              </a:rPr>
              <a:t>1. For actions happening at the moment of speaking.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endParaRPr lang="en-GB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She’s reading the newspaper.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r>
              <a:rPr lang="nl-NL"/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actions happening at the moment of speaking.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endParaRPr lang="nl-BE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For a temporary state.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endParaRPr lang="nl-BE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GB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company is reorganizing its services.</a:t>
            </a:r>
            <a:r>
              <a:rPr lang="nl-NL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304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actions happening at the moment of speaking.</a:t>
            </a:r>
            <a:r>
              <a:rPr lang="nl-NL">
                <a:effectLst>
                  <a:outerShdw blurRad="38100" dist="38100" dir="2700000" algn="tl">
                    <a:srgbClr val="FFFFFF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endParaRPr lang="nl-BE">
              <a:effectLst>
                <a:outerShdw blurRad="38100" dist="38100" dir="2700000" algn="tl">
                  <a:srgbClr val="FFFFFF"/>
                </a:outerShdw>
              </a:effectLst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 temporary state.</a:t>
            </a:r>
            <a:r>
              <a:rPr lang="nl-NL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endParaRPr lang="nl-BE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For a definite arrangement in the near future.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endParaRPr lang="nl-BE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GB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They’re signing the contract tomorrow.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304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actions happening at the moment of speaking.</a:t>
            </a:r>
            <a:r>
              <a:rPr lang="nl-NL">
                <a:effectLst>
                  <a:outerShdw blurRad="38100" dist="38100" dir="2700000" algn="tl">
                    <a:srgbClr val="FFFFFF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endParaRPr lang="nl-BE">
              <a:effectLst>
                <a:outerShdw blurRad="38100" dist="38100" dir="2700000" algn="tl">
                  <a:srgbClr val="FFFFFF"/>
                </a:outerShdw>
              </a:effectLst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 temporary state.</a:t>
            </a:r>
            <a:r>
              <a:rPr lang="nl-NL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endParaRPr lang="nl-BE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 definite arrangement in the near future.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endParaRPr lang="nl-BE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GB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381000" y="3810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graphicFrame>
        <p:nvGraphicFramePr>
          <p:cNvPr id="23565" name="Group 13"/>
          <p:cNvGraphicFramePr>
            <a:graphicFrameLocks noGrp="1"/>
          </p:cNvGraphicFramePr>
          <p:nvPr/>
        </p:nvGraphicFramePr>
        <p:xfrm>
          <a:off x="0" y="3810000"/>
          <a:ext cx="9144000" cy="3113024"/>
        </p:xfrm>
        <a:graphic>
          <a:graphicData uri="http://schemas.openxmlformats.org/drawingml/2006/table">
            <a:tbl>
              <a:tblPr/>
              <a:tblGrid>
                <a:gridCol w="3048000"/>
                <a:gridCol w="60960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verbs of </a:t>
                      </a: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senses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EA021E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see – hear – smell – notice - recognize</a:t>
                      </a:r>
                      <a:endParaRPr kumimoji="0" lang="nl-NL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verbs of </a:t>
                      </a: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emotion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EA021E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want – desire – refuse – forgive – wish – care – love – hate – like - dislike</a:t>
                      </a:r>
                      <a:endParaRPr kumimoji="0" lang="nl-NL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verbs of </a:t>
                      </a: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thinking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EA021E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think – feel – realize – understand – know – mean – suppose – believe – expect – remember - forget</a:t>
                      </a:r>
                      <a:endParaRPr kumimoji="0" lang="nl-NL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verbs of </a:t>
                      </a: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possessing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EA021E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own – owe – belong - possess</a:t>
                      </a:r>
                      <a:endParaRPr kumimoji="0" lang="nl-NL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some</a:t>
                      </a: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 </a:t>
                      </a: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other</a:t>
                      </a:r>
                      <a:r>
                        <a:rPr kumimoji="0" lang="nl-B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 verbs 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seem – appear (seem) – contain – consist – keep (continue) - matter</a:t>
                      </a:r>
                      <a:endParaRPr kumimoji="0" lang="nl-NL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28600" y="3200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Some verbs are not usually used in a continuous form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194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on the time diagram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9359" name="Text Box 143"/>
          <p:cNvSpPr txBox="1">
            <a:spLocks noChangeArrowheads="1"/>
          </p:cNvSpPr>
          <p:nvPr/>
        </p:nvSpPr>
        <p:spPr bwMode="auto">
          <a:xfrm>
            <a:off x="381000" y="3810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425" name="Line 209"/>
          <p:cNvSpPr>
            <a:spLocks noChangeShapeType="1"/>
          </p:cNvSpPr>
          <p:nvPr/>
        </p:nvSpPr>
        <p:spPr bwMode="auto">
          <a:xfrm>
            <a:off x="533400" y="2438400"/>
            <a:ext cx="80010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6" name="AutoShape 210"/>
          <p:cNvSpPr>
            <a:spLocks noChangeArrowheads="1"/>
          </p:cNvSpPr>
          <p:nvPr/>
        </p:nvSpPr>
        <p:spPr bwMode="auto">
          <a:xfrm>
            <a:off x="3429000" y="1828800"/>
            <a:ext cx="1752600" cy="16002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E5E0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7" name="Line 211"/>
          <p:cNvSpPr>
            <a:spLocks noChangeShapeType="1"/>
          </p:cNvSpPr>
          <p:nvPr/>
        </p:nvSpPr>
        <p:spPr bwMode="auto">
          <a:xfrm flipV="1">
            <a:off x="4267200" y="22098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8" name="Text Box 212"/>
          <p:cNvSpPr txBox="1">
            <a:spLocks noChangeArrowheads="1"/>
          </p:cNvSpPr>
          <p:nvPr/>
        </p:nvSpPr>
        <p:spPr bwMode="auto">
          <a:xfrm>
            <a:off x="3505200" y="259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b="1">
                <a:latin typeface="Franklin Gothic Demi" pitchFamily="34" charset="0"/>
              </a:rPr>
              <a:t>now</a:t>
            </a:r>
            <a:endParaRPr lang="nl-NL" b="1">
              <a:latin typeface="Franklin Gothic Demi" pitchFamily="34" charset="0"/>
            </a:endParaRPr>
          </a:p>
        </p:txBody>
      </p:sp>
      <p:sp>
        <p:nvSpPr>
          <p:cNvPr id="9429" name="Text Box 213"/>
          <p:cNvSpPr txBox="1">
            <a:spLocks noChangeArrowheads="1"/>
          </p:cNvSpPr>
          <p:nvPr/>
        </p:nvSpPr>
        <p:spPr bwMode="auto">
          <a:xfrm>
            <a:off x="1752600" y="37338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I’m adjusting the rotating speed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9430" name="Text Box 214"/>
          <p:cNvSpPr txBox="1">
            <a:spLocks noChangeArrowheads="1"/>
          </p:cNvSpPr>
          <p:nvPr/>
        </p:nvSpPr>
        <p:spPr bwMode="auto">
          <a:xfrm>
            <a:off x="381000" y="2667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9431" name="Text Box 215"/>
          <p:cNvSpPr txBox="1">
            <a:spLocks noChangeArrowheads="1"/>
          </p:cNvSpPr>
          <p:nvPr/>
        </p:nvSpPr>
        <p:spPr bwMode="auto">
          <a:xfrm>
            <a:off x="7086600" y="2743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3" action="ppaction://hlinksldjump"/>
              </a:rPr>
              <a:t>present simple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4" action="ppaction://hlinksldjump"/>
              </a:rPr>
              <a:t>present continuous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EA021E"/>
                </a:solidFill>
                <a:latin typeface="Franklin Gothic Demi" pitchFamily="34" charset="0"/>
                <a:hlinkClick r:id="rId5" action="ppaction://hlinksldjump"/>
              </a:rPr>
              <a:t>present perfect</a:t>
            </a:r>
            <a:endParaRPr lang="nl-NL" sz="1800" b="1" dirty="0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3F6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</a:rPr>
              <a:t>  </a:t>
            </a: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6" action="ppaction://hlinksldjump"/>
              </a:rPr>
              <a:t>present perfect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>
            <a:hlinkClick r:id="rId4" action="ppaction://hlinksldjump"/>
          </p:cNvPr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31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FORM</a:t>
            </a:r>
            <a:endParaRPr lang="nl-NL" b="1" dirty="0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 dirty="0">
                <a:solidFill>
                  <a:srgbClr val="00CC66"/>
                </a:solidFill>
                <a:latin typeface="Franklin Gothic Demi" pitchFamily="34" charset="0"/>
                <a:cs typeface="Times New Roman" charset="0"/>
              </a:rPr>
              <a:t>present tense of the verb </a:t>
            </a:r>
            <a:r>
              <a:rPr lang="en-GB" i="1" dirty="0">
                <a:solidFill>
                  <a:srgbClr val="00CC66"/>
                </a:solidFill>
                <a:latin typeface="Franklin Gothic Demi" pitchFamily="34" charset="0"/>
                <a:cs typeface="Times New Roman" charset="0"/>
              </a:rPr>
              <a:t>to have</a:t>
            </a:r>
            <a:r>
              <a:rPr lang="en-GB" dirty="0">
                <a:solidFill>
                  <a:srgbClr val="00CC66"/>
                </a:solidFill>
                <a:latin typeface="Franklin Gothic Demi" pitchFamily="34" charset="0"/>
                <a:cs typeface="Times New Roman" charset="0"/>
              </a:rPr>
              <a:t> +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</a:t>
            </a:r>
            <a:r>
              <a:rPr lang="en-GB" dirty="0">
                <a:solidFill>
                  <a:srgbClr val="00CC66"/>
                </a:solidFill>
                <a:latin typeface="Franklin Gothic Demi" pitchFamily="34" charset="0"/>
                <a:cs typeface="Times New Roman" charset="0"/>
              </a:rPr>
              <a:t>past participle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of the main verb.</a:t>
            </a:r>
          </a:p>
          <a:p>
            <a:pPr>
              <a:spcBef>
                <a:spcPct val="50000"/>
              </a:spcBef>
            </a:pPr>
            <a:endParaRPr lang="en-GB" dirty="0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I’</a:t>
            </a:r>
            <a:r>
              <a:rPr lang="en-GB" i="1">
                <a:latin typeface="Franklin Gothic Demi" pitchFamily="34" charset="0"/>
                <a:cs typeface="Times New Roman" charset="0"/>
              </a:rPr>
              <a:t>ve finished.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Where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have </a:t>
            </a:r>
            <a:r>
              <a:rPr lang="en-GB">
                <a:latin typeface="Franklin Gothic Demi" pitchFamily="34" charset="0"/>
                <a:cs typeface="Times New Roman" charset="0"/>
              </a:rPr>
              <a:t>you </a:t>
            </a:r>
            <a:r>
              <a:rPr lang="en-GB" i="1">
                <a:latin typeface="Franklin Gothic Demi" pitchFamily="34" charset="0"/>
                <a:cs typeface="Times New Roman" charset="0"/>
              </a:rPr>
              <a:t>been?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haven’t talked</a:t>
            </a:r>
            <a:r>
              <a:rPr lang="en-GB">
                <a:latin typeface="Franklin Gothic Demi" pitchFamily="34" charset="0"/>
                <a:cs typeface="Times New Roman" charset="0"/>
              </a:rPr>
              <a:t> to him.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r>
              <a:rPr lang="nl-NL"/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Actions in the recent past with </a:t>
            </a:r>
            <a:r>
              <a:rPr lang="en-GB" b="1" i="1">
                <a:latin typeface="Franklin Gothic Demi" pitchFamily="34" charset="0"/>
                <a:cs typeface="Times New Roman" charset="0"/>
              </a:rPr>
              <a:t>‘just, recently, already, at last, lately’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endParaRPr lang="nl-NL" b="1" i="1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 i="1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has</a:t>
            </a:r>
            <a:r>
              <a:rPr lang="en-GB">
                <a:latin typeface="Franklin Gothic Demi" pitchFamily="34" charset="0"/>
                <a:cs typeface="Times New Roman" charset="0"/>
              </a:rPr>
              <a:t> just </a:t>
            </a:r>
            <a:r>
              <a:rPr lang="en-GB" i="1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immersed</a:t>
            </a:r>
            <a:r>
              <a:rPr lang="en-GB">
                <a:latin typeface="Franklin Gothic Demi" pitchFamily="34" charset="0"/>
                <a:cs typeface="Times New Roman" charset="0"/>
              </a:rPr>
              <a:t> the temperature probe into the molten steel.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r>
              <a:rPr lang="nl-NL"/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Actions in the recent past with </a:t>
            </a:r>
            <a:r>
              <a:rPr lang="en-GB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‘just, recently, already, at last, lately’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 i="1">
                <a:latin typeface="Franklin Gothic Demi" pitchFamily="34" charset="0"/>
                <a:cs typeface="Times New Roman" charset="0"/>
              </a:rPr>
              <a:t>General experience with ‘ever – never – before – so far’</a:t>
            </a:r>
            <a:r>
              <a:rPr lang="nl-NL" b="1" i="1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 i="1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is the highest carbon ratio I</a:t>
            </a:r>
            <a:r>
              <a:rPr lang="en-GB" i="1">
                <a:latin typeface="Franklin Gothic Demi" pitchFamily="34" charset="0"/>
                <a:cs typeface="Times New Roman" charset="0"/>
              </a:rPr>
              <a:t>’ve</a:t>
            </a:r>
            <a:r>
              <a:rPr lang="en-GB">
                <a:latin typeface="Franklin Gothic Demi" pitchFamily="34" charset="0"/>
                <a:cs typeface="Times New Roman" charset="0"/>
              </a:rPr>
              <a:t> ever </a:t>
            </a:r>
            <a:r>
              <a:rPr lang="en-GB" i="1">
                <a:latin typeface="Franklin Gothic Demi" pitchFamily="34" charset="0"/>
                <a:cs typeface="Times New Roman" charset="0"/>
              </a:rPr>
              <a:t>seen</a:t>
            </a:r>
            <a:r>
              <a:rPr lang="en-GB">
                <a:latin typeface="Franklin Gothic Demi" pitchFamily="34" charset="0"/>
                <a:cs typeface="Times New Roman" charset="0"/>
              </a:rPr>
              <a:t>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r>
              <a:rPr lang="nl-NL"/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Actions in the recent past with </a:t>
            </a:r>
            <a:r>
              <a:rPr lang="en-GB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‘just, recently, already, at last, lately’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General experience with ‘ever – never – before – so far’</a:t>
            </a:r>
            <a:r>
              <a:rPr lang="nl-NL" b="1" i="1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 </a:t>
            </a:r>
            <a:endParaRPr lang="nl-BE" b="1" i="1">
              <a:solidFill>
                <a:schemeClr val="bg1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The indefinite past</a:t>
            </a:r>
            <a:r>
              <a:rPr lang="en-GB" b="1" i="1">
                <a:latin typeface="Franklin Gothic Demi" pitchFamily="34" charset="0"/>
                <a:cs typeface="Times New Roman" charset="0"/>
              </a:rPr>
              <a:t>: we are interested in what happened, not in when it happened.</a:t>
            </a:r>
            <a:r>
              <a:rPr lang="nl-NL" b="1" i="1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0" y="41148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have seen</a:t>
            </a:r>
            <a:r>
              <a:rPr lang="en-GB">
                <a:latin typeface="Franklin Gothic Demi" pitchFamily="34" charset="0"/>
                <a:cs typeface="Times New Roman" charset="0"/>
              </a:rPr>
              <a:t> the report. (I know what it is about.)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has sold</a:t>
            </a:r>
            <a:r>
              <a:rPr lang="en-GB">
                <a:latin typeface="Franklin Gothic Demi" pitchFamily="34" charset="0"/>
                <a:cs typeface="Times New Roman" charset="0"/>
              </a:rPr>
              <a:t> the company.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have had</a:t>
            </a:r>
            <a:r>
              <a:rPr lang="en-GB">
                <a:latin typeface="Franklin Gothic Demi" pitchFamily="34" charset="0"/>
                <a:cs typeface="Times New Roman" charset="0"/>
              </a:rPr>
              <a:t> lunch.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r>
              <a:rPr lang="nl-NL"/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914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04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 rot="-5442197">
            <a:off x="-875507" y="3237707"/>
            <a:ext cx="2208213" cy="457200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present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 rot="-5400000">
            <a:off x="-914400" y="5486400"/>
            <a:ext cx="2286000" cy="457200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3" action="ppaction://hlinksldjump"/>
              </a:rPr>
              <a:t>past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 rot="-5407906">
            <a:off x="-949325" y="949325"/>
            <a:ext cx="2355850" cy="457200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4" action="ppaction://hlinksldjump"/>
              </a:rPr>
              <a:t>future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528762" y="1185937"/>
            <a:ext cx="6477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latin typeface="Franklin Gothic Demi" pitchFamily="34" charset="0"/>
              </a:rPr>
              <a:t>There are different sorts of tenses:</a:t>
            </a: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  <a:hlinkClick r:id="rId5" action="ppaction://hlinksldjump"/>
              </a:rPr>
              <a:t>simple</a:t>
            </a:r>
            <a:r>
              <a:rPr lang="nl-BE" dirty="0">
                <a:latin typeface="Franklin Gothic Demi" pitchFamily="34" charset="0"/>
                <a:hlinkClick r:id="rId5" action="ppaction://hlinksldjump"/>
              </a:rPr>
              <a:t> tenses</a:t>
            </a:r>
            <a:endParaRPr lang="nl-BE" dirty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  <a:hlinkClick r:id="rId6" action="ppaction://hlinksldjump"/>
              </a:rPr>
              <a:t>continuous</a:t>
            </a:r>
            <a:r>
              <a:rPr lang="nl-BE" dirty="0">
                <a:latin typeface="Franklin Gothic Demi" pitchFamily="34" charset="0"/>
                <a:hlinkClick r:id="rId6" action="ppaction://hlinksldjump"/>
              </a:rPr>
              <a:t> tenses</a:t>
            </a:r>
            <a:endParaRPr lang="nl-BE" dirty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  <a:hlinkClick r:id="rId7" action="ppaction://hlinksldjump"/>
              </a:rPr>
              <a:t>perfect</a:t>
            </a:r>
            <a:r>
              <a:rPr lang="nl-BE" dirty="0">
                <a:latin typeface="Franklin Gothic Demi" pitchFamily="34" charset="0"/>
                <a:hlinkClick r:id="rId7" action="ppaction://hlinksldjump"/>
              </a:rPr>
              <a:t> tenses</a:t>
            </a:r>
            <a:endParaRPr lang="nl-BE" dirty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  <a:hlinkClick r:id="rId8" action="ppaction://hlinksldjump"/>
              </a:rPr>
              <a:t>perfect continuous</a:t>
            </a:r>
            <a:r>
              <a:rPr lang="nl-BE" dirty="0">
                <a:latin typeface="Franklin Gothic Demi" pitchFamily="34" charset="0"/>
                <a:hlinkClick r:id="rId8" action="ppaction://hlinksldjump"/>
              </a:rPr>
              <a:t> tenses</a:t>
            </a:r>
            <a:endParaRPr lang="nl-BE" dirty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endParaRPr lang="nl-BE" dirty="0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413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Actions in the recent past with </a:t>
            </a:r>
            <a:r>
              <a:rPr lang="en-GB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‘just, recently, already, at last, lately’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General experience with</a:t>
            </a:r>
            <a:r>
              <a:rPr lang="en-GB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‘ever – never – before – so far’</a:t>
            </a:r>
            <a:r>
              <a:rPr lang="nl-NL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endParaRPr lang="nl-BE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The indefinite past</a:t>
            </a:r>
            <a:r>
              <a:rPr lang="en-GB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: we are interested in what happened, not in when it happened.</a:t>
            </a:r>
            <a:r>
              <a:rPr lang="nl-NL" b="1" i="1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 </a:t>
            </a:r>
            <a:endParaRPr lang="nl-BE" b="1" i="1">
              <a:solidFill>
                <a:schemeClr val="bg1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Actions starting in the past and continuing to the present, with ‘for’ or ‘since”.</a:t>
            </a:r>
            <a:r>
              <a:rPr lang="nl-NL" b="1" i="1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0" y="48006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operation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has been suspended</a:t>
            </a:r>
            <a:r>
              <a:rPr lang="en-GB">
                <a:latin typeface="Franklin Gothic Demi" pitchFamily="34" charset="0"/>
                <a:cs typeface="Times New Roman" charset="0"/>
              </a:rPr>
              <a:t> for two months.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firm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has had</a:t>
            </a:r>
            <a:r>
              <a:rPr lang="en-GB">
                <a:latin typeface="Franklin Gothic Demi" pitchFamily="34" charset="0"/>
                <a:cs typeface="Times New Roman" charset="0"/>
              </a:rPr>
              <a:t> a Belgian branch since October last year.</a:t>
            </a:r>
            <a:r>
              <a:rPr lang="nl-NL">
                <a:latin typeface="Franklin Gothic Demi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2860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on the time diagram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 i="1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81000" y="2971800"/>
            <a:ext cx="7848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114800" y="2743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76600" y="2362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733800" y="3048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57200" y="3124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7391400" y="3124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514600" y="44196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‘ve just arrived.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1765" name="AutoShape 21"/>
          <p:cNvSpPr>
            <a:spLocks noChangeArrowheads="1"/>
          </p:cNvSpPr>
          <p:nvPr/>
        </p:nvSpPr>
        <p:spPr bwMode="auto">
          <a:xfrm>
            <a:off x="3352800" y="3429000"/>
            <a:ext cx="914400" cy="533400"/>
          </a:xfrm>
          <a:prstGeom prst="curvedUpArrow">
            <a:avLst>
              <a:gd name="adj1" fmla="val 34286"/>
              <a:gd name="adj2" fmla="val 6857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3733800" y="1828800"/>
            <a:ext cx="2895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1600">
                <a:latin typeface="Franklin Gothic Demi" pitchFamily="34" charset="0"/>
              </a:rPr>
              <a:t>relationship with the </a:t>
            </a:r>
          </a:p>
          <a:p>
            <a:pPr>
              <a:spcBef>
                <a:spcPct val="50000"/>
              </a:spcBef>
            </a:pPr>
            <a:r>
              <a:rPr lang="nl-BE" sz="1600">
                <a:latin typeface="Franklin Gothic Demi" pitchFamily="34" charset="0"/>
              </a:rPr>
              <a:t>present moment</a:t>
            </a:r>
            <a:endParaRPr lang="nl-NL" sz="1600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on the time diagram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 i="1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381000" y="2971800"/>
            <a:ext cx="7848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114800" y="2743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3352800" y="2286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733800" y="3048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457200" y="3124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391400" y="3124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2514600" y="4953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Have you been to France?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743200" y="2286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1676400" y="2286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1447800" y="2971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3600">
                <a:latin typeface="Franklin Gothic Demi" pitchFamily="34" charset="0"/>
              </a:rPr>
              <a:t>?</a:t>
            </a:r>
            <a:endParaRPr lang="nl-NL" sz="3600">
              <a:latin typeface="Franklin Gothic Demi" pitchFamily="34" charset="0"/>
            </a:endParaRP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2514600" y="2971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3600">
                <a:latin typeface="Franklin Gothic Demi" pitchFamily="34" charset="0"/>
              </a:rPr>
              <a:t>?</a:t>
            </a:r>
            <a:endParaRPr lang="nl-NL" sz="3600">
              <a:latin typeface="Franklin Gothic Demi" pitchFamily="34" charset="0"/>
            </a:endParaRP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3200400" y="2971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3600">
                <a:latin typeface="Franklin Gothic Demi" pitchFamily="34" charset="0"/>
              </a:rPr>
              <a:t>?</a:t>
            </a:r>
            <a:endParaRPr lang="nl-NL" sz="3600">
              <a:latin typeface="Franklin Gothic Demi" pitchFamily="34" charset="0"/>
            </a:endParaRP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1524000" y="3581400"/>
            <a:ext cx="2895600" cy="914400"/>
          </a:xfrm>
          <a:prstGeom prst="curvedUpArrow">
            <a:avLst>
              <a:gd name="adj1" fmla="val 63333"/>
              <a:gd name="adj2" fmla="val 12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2860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on the time diagram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 i="1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381000" y="2971800"/>
            <a:ext cx="7848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114800" y="2743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3733800" y="3048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457200" y="3124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7391400" y="3124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514600" y="4953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They have revised their report.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2438400" y="2209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2590800" y="3429000"/>
            <a:ext cx="1905000" cy="609600"/>
          </a:xfrm>
          <a:prstGeom prst="curvedUpArrow">
            <a:avLst>
              <a:gd name="adj1" fmla="val 62500"/>
              <a:gd name="adj2" fmla="val 125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2860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on the time diagram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 i="1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381000" y="2971800"/>
            <a:ext cx="78486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4114800" y="2743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3733800" y="3048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457200" y="3124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7391400" y="3124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685800" y="4953000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We have conducted experiments  on this phenomenon for almost two years.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24602" name="AutoShape 26"/>
          <p:cNvSpPr>
            <a:spLocks noChangeArrowheads="1"/>
          </p:cNvSpPr>
          <p:nvPr/>
        </p:nvSpPr>
        <p:spPr bwMode="auto">
          <a:xfrm>
            <a:off x="1981200" y="2438400"/>
            <a:ext cx="2133600" cy="106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AutoShape 27"/>
          <p:cNvSpPr>
            <a:spLocks noChangeArrowheads="1"/>
          </p:cNvSpPr>
          <p:nvPr/>
        </p:nvSpPr>
        <p:spPr bwMode="auto">
          <a:xfrm>
            <a:off x="2133600" y="2819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AutoShape 28"/>
          <p:cNvSpPr>
            <a:spLocks noChangeArrowheads="1"/>
          </p:cNvSpPr>
          <p:nvPr/>
        </p:nvSpPr>
        <p:spPr bwMode="auto">
          <a:xfrm>
            <a:off x="3124200" y="2819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3" action="ppaction://hlinksldjump"/>
              </a:rPr>
              <a:t>present simple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4" action="ppaction://hlinksldjump"/>
              </a:rPr>
              <a:t>present continuous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5" action="ppaction://hlinksldjump"/>
              </a:rPr>
              <a:t>present perfect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</a:rPr>
              <a:t>  </a:t>
            </a:r>
            <a:r>
              <a:rPr lang="nl-BE" sz="1800" b="1" dirty="0">
                <a:solidFill>
                  <a:srgbClr val="FD1D1D"/>
                </a:solidFill>
                <a:latin typeface="Franklin Gothic Demi" pitchFamily="34" charset="0"/>
                <a:hlinkClick r:id="rId6" action="ppaction://hlinksldjump"/>
              </a:rPr>
              <a:t>present perfect continuous</a:t>
            </a:r>
            <a:endParaRPr lang="nl-NL" sz="1800" b="1" dirty="0">
              <a:solidFill>
                <a:srgbClr val="FD1D1D"/>
              </a:solidFill>
              <a:latin typeface="Franklin Gothic Demi" pitchFamily="34" charset="0"/>
            </a:endParaRP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31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FORM</a:t>
            </a:r>
            <a:endParaRPr lang="nl-NL" b="1" dirty="0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 dirty="0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present perfect of the verb </a:t>
            </a:r>
            <a:r>
              <a:rPr lang="en-GB" i="1" dirty="0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to be +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 </a:t>
            </a:r>
            <a:r>
              <a:rPr lang="en-GB" i="1" dirty="0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present participle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of the main verb.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en-GB" dirty="0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‘ve been writing 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code for our new data-mining program.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i="1" dirty="0">
                <a:latin typeface="Franklin Gothic Demi" pitchFamily="34" charset="0"/>
                <a:cs typeface="Times New Roman" charset="0"/>
              </a:rPr>
              <a:t>Has s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been trying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to contact me?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She 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hasn’t been writing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at all.</a:t>
            </a:r>
            <a:endParaRPr lang="nl-NL" dirty="0"/>
          </a:p>
          <a:p>
            <a:pPr>
              <a:spcBef>
                <a:spcPct val="50000"/>
              </a:spcBef>
            </a:pP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FD1D1D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FD1D1D"/>
              </a:solidFill>
              <a:latin typeface="Franklin Gothic Demi" pitchFamily="34" charset="0"/>
            </a:endParaRP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USE</a:t>
            </a: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for actions started in the past, continuing to the present and probably continuing into the future. We often use it with “for” or “since”.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endParaRPr lang="en-GB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0" y="33528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</a:t>
            </a:r>
            <a:r>
              <a:rPr lang="en-GB" i="1">
                <a:latin typeface="Franklin Gothic Demi" pitchFamily="34" charset="0"/>
                <a:cs typeface="Times New Roman" charset="0"/>
              </a:rPr>
              <a:t>’ ve been trying </a:t>
            </a:r>
            <a:r>
              <a:rPr lang="en-GB">
                <a:latin typeface="Franklin Gothic Demi" pitchFamily="34" charset="0"/>
                <a:cs typeface="Times New Roman" charset="0"/>
              </a:rPr>
              <a:t>to persuade him for ten years now.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‘ve been practicing </a:t>
            </a:r>
            <a:r>
              <a:rPr lang="en-GB">
                <a:latin typeface="Franklin Gothic Demi" pitchFamily="34" charset="0"/>
                <a:cs typeface="Times New Roman" charset="0"/>
              </a:rPr>
              <a:t>this routine since last Wednesday.</a:t>
            </a:r>
            <a:r>
              <a:rPr lang="nl-NL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FD1D1D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FD1D1D"/>
              </a:solidFill>
              <a:latin typeface="Franklin Gothic Demi" pitchFamily="34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on the time diagram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GB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GB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381000" y="21336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4572000" y="1828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657600" y="2438400"/>
            <a:ext cx="1676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</a:p>
          <a:p>
            <a:pPr algn="ctr">
              <a:spcBef>
                <a:spcPct val="50000"/>
              </a:spcBef>
            </a:pPr>
            <a:r>
              <a:rPr lang="nl-BE"/>
              <a:t>2004</a:t>
            </a:r>
            <a:endParaRPr lang="nl-NL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04800" y="243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6781800" y="243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1752600" y="1676400"/>
            <a:ext cx="2819400" cy="914400"/>
          </a:xfrm>
          <a:prstGeom prst="rightArrow">
            <a:avLst>
              <a:gd name="adj1" fmla="val 50000"/>
              <a:gd name="adj2" fmla="val 77083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1981200" y="19812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/>
          <p:cNvSpPr>
            <a:spLocks noChangeArrowheads="1"/>
          </p:cNvSpPr>
          <p:nvPr/>
        </p:nvSpPr>
        <p:spPr bwMode="auto">
          <a:xfrm>
            <a:off x="3124200" y="19812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371600" y="41910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‘ve been driving driving lorries for twenty years.....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1524000" y="3048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1984</a:t>
            </a:r>
            <a:endParaRPr lang="nl-NL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1752600" y="2438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V="1">
            <a:off x="4572000" y="2438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1371600" y="4856544"/>
            <a:ext cx="6858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i="1" dirty="0"/>
              <a:t>In this sentence, the </a:t>
            </a:r>
            <a:r>
              <a:rPr lang="nl-BE" i="1" dirty="0">
                <a:solidFill>
                  <a:srgbClr val="040000"/>
                </a:solidFill>
              </a:rPr>
              <a:t>duration</a:t>
            </a:r>
            <a:r>
              <a:rPr lang="nl-BE" i="1" dirty="0"/>
              <a:t> is emphasized, either </a:t>
            </a:r>
            <a:r>
              <a:rPr lang="nl-BE" i="1" dirty="0">
                <a:solidFill>
                  <a:srgbClr val="00CC00"/>
                </a:solidFill>
              </a:rPr>
              <a:t>positively</a:t>
            </a:r>
            <a:r>
              <a:rPr lang="nl-BE" i="1" dirty="0"/>
              <a:t> or </a:t>
            </a:r>
            <a:r>
              <a:rPr lang="nl-BE" i="1" dirty="0">
                <a:solidFill>
                  <a:srgbClr val="00CC00"/>
                </a:solidFill>
              </a:rPr>
              <a:t>negatively</a:t>
            </a:r>
            <a:r>
              <a:rPr lang="nl-BE" i="1" dirty="0"/>
              <a:t>.</a:t>
            </a:r>
            <a:endParaRPr lang="nl-NL" i="1" dirty="0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2667000" y="5715000"/>
            <a:ext cx="6172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latin typeface="Franklin Gothic Demi" pitchFamily="34" charset="0"/>
              </a:rPr>
              <a:t>So I know what I’m talking about!</a:t>
            </a:r>
          </a:p>
          <a:p>
            <a:pPr>
              <a:spcBef>
                <a:spcPct val="50000"/>
              </a:spcBef>
            </a:pPr>
            <a:r>
              <a:rPr lang="nl-BE" dirty="0">
                <a:latin typeface="Franklin Gothic Demi" pitchFamily="34" charset="0"/>
              </a:rPr>
              <a:t>So it’s high time I quit.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36890" name="AutoShape 26"/>
          <p:cNvSpPr>
            <a:spLocks noChangeArrowheads="1"/>
          </p:cNvSpPr>
          <p:nvPr/>
        </p:nvSpPr>
        <p:spPr bwMode="auto">
          <a:xfrm>
            <a:off x="4876800" y="1676400"/>
            <a:ext cx="4572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1" name="AutoShape 27"/>
          <p:cNvSpPr>
            <a:spLocks noChangeArrowheads="1"/>
          </p:cNvSpPr>
          <p:nvPr/>
        </p:nvSpPr>
        <p:spPr bwMode="auto">
          <a:xfrm>
            <a:off x="5638800" y="1676400"/>
            <a:ext cx="4572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FD1D1D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FD1D1D"/>
              </a:solidFill>
              <a:latin typeface="Franklin Gothic Demi" pitchFamily="34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0" y="533400"/>
            <a:ext cx="914400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b="1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on the time diagram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GB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GB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nl-NL" b="1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81000" y="21336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4572000" y="1828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3657600" y="2438400"/>
            <a:ext cx="1676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</a:p>
          <a:p>
            <a:pPr algn="ctr">
              <a:spcBef>
                <a:spcPct val="50000"/>
              </a:spcBef>
            </a:pPr>
            <a:r>
              <a:rPr lang="nl-BE"/>
              <a:t>2004</a:t>
            </a:r>
            <a:endParaRPr lang="nl-NL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04800" y="243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6781800" y="243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1752600" y="1676400"/>
            <a:ext cx="2819400" cy="914400"/>
          </a:xfrm>
          <a:prstGeom prst="rightArrow">
            <a:avLst>
              <a:gd name="adj1" fmla="val 50000"/>
              <a:gd name="adj2" fmla="val 77083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1981200" y="19812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3124200" y="19812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1371600" y="41910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‘ve driven a Volkswagen for twenty years.....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1524000" y="3048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1984</a:t>
            </a:r>
            <a:endParaRPr lang="nl-NL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 flipV="1">
            <a:off x="1752600" y="2438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4572000" y="2438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1752600" y="47244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i="1">
                <a:latin typeface="Franklin Gothic Demi" pitchFamily="34" charset="0"/>
              </a:rPr>
              <a:t>In this sentence, the </a:t>
            </a:r>
            <a:r>
              <a:rPr lang="nl-BE" i="1">
                <a:solidFill>
                  <a:srgbClr val="00CC00"/>
                </a:solidFill>
                <a:latin typeface="Franklin Gothic Demi" pitchFamily="34" charset="0"/>
              </a:rPr>
              <a:t>duration</a:t>
            </a:r>
            <a:r>
              <a:rPr lang="nl-BE" i="1">
                <a:latin typeface="Franklin Gothic Demi" pitchFamily="34" charset="0"/>
              </a:rPr>
              <a:t> is indicated, but the car brand is emphasized.</a:t>
            </a:r>
            <a:endParaRPr lang="nl-NL" i="1">
              <a:latin typeface="Franklin Gothic Demi" pitchFamily="34" charset="0"/>
            </a:endParaRP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667000" y="57150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Clearly I have confidence in this car.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0" y="914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304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 rot="-5442197">
            <a:off x="-875507" y="3237707"/>
            <a:ext cx="2208213" cy="457200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3" action="ppaction://hlinksldjump"/>
              </a:rPr>
              <a:t>present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 rot="-5400000">
            <a:off x="-914400" y="5486400"/>
            <a:ext cx="2286000" cy="457200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4" action="ppaction://hlinksldjump"/>
              </a:rPr>
              <a:t>past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 rot="-5407906">
            <a:off x="-949325" y="949325"/>
            <a:ext cx="2355850" cy="457200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5" action="ppaction://hlinksldjump"/>
              </a:rPr>
              <a:t>future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895600" y="54864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3200" dirty="0">
                <a:latin typeface="Franklin Gothic Demi" pitchFamily="34" charset="0"/>
              </a:rPr>
              <a:t>past tenses</a:t>
            </a:r>
            <a:endParaRPr lang="nl-NL" dirty="0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685800" y="5181600"/>
            <a:ext cx="1828800" cy="1066800"/>
          </a:xfrm>
          <a:prstGeom prst="leftArrow">
            <a:avLst>
              <a:gd name="adj1" fmla="val 50000"/>
              <a:gd name="adj2" fmla="val 42857"/>
            </a:avLst>
          </a:prstGeom>
          <a:solidFill>
            <a:srgbClr val="23DF2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276600" y="2667000"/>
            <a:ext cx="4648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6" action="ppaction://hlinksldjump"/>
              </a:rPr>
              <a:t>past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6" action="ppaction://hlinksldjump"/>
              </a:rPr>
              <a:t>simple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7" action="ppaction://hlinksldjump"/>
              </a:rPr>
              <a:t>past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7" action="ppaction://hlinksldjump"/>
              </a:rPr>
              <a:t>continuous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8" action="ppaction://hlinksldjump"/>
              </a:rPr>
              <a:t>past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8" action="ppaction://hlinksldjump"/>
              </a:rPr>
              <a:t>perfect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9" action="ppaction://hlinksldjump"/>
              </a:rPr>
              <a:t>past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9" action="ppaction://hlinksldjump"/>
              </a:rPr>
              <a:t>perfect continuous</a:t>
            </a:r>
            <a:endParaRPr lang="nl-NL" i="1" dirty="0">
              <a:solidFill>
                <a:srgbClr val="9E881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autoUpdateAnimBg="0"/>
      <p:bldP spid="3994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914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304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 rot="-5442197">
            <a:off x="-875507" y="3237707"/>
            <a:ext cx="2208213" cy="457200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present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 rot="-5400000">
            <a:off x="-914400" y="5486400"/>
            <a:ext cx="2286000" cy="457200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3" action="ppaction://hlinksldjump"/>
              </a:rPr>
              <a:t>past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 rot="-5407906">
            <a:off x="-949325" y="949325"/>
            <a:ext cx="2355850" cy="457200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4" action="ppaction://hlinksldjump"/>
              </a:rPr>
              <a:t>future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819400" y="3048000"/>
            <a:ext cx="40386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3200">
                <a:latin typeface="Franklin Gothic Demi" pitchFamily="34" charset="0"/>
              </a:rPr>
              <a:t>present tenses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762000" y="2895600"/>
            <a:ext cx="1828800" cy="1066800"/>
          </a:xfrm>
          <a:prstGeom prst="leftArrow">
            <a:avLst>
              <a:gd name="adj1" fmla="val 50000"/>
              <a:gd name="adj2" fmla="val 42857"/>
            </a:avLst>
          </a:prstGeom>
          <a:solidFill>
            <a:srgbClr val="FBD7A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657600" y="4038600"/>
            <a:ext cx="4648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5" action="ppaction://hlinksldjump"/>
              </a:rPr>
              <a:t>present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5" action="ppaction://hlinksldjump"/>
              </a:rPr>
              <a:t>simple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6" action="ppaction://hlinksldjump"/>
              </a:rPr>
              <a:t>present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6" action="ppaction://hlinksldjump"/>
              </a:rPr>
              <a:t>continuous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7" action="ppaction://hlinksldjump"/>
              </a:rPr>
              <a:t>present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7" action="ppaction://hlinksldjump"/>
              </a:rPr>
              <a:t>perfect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8" action="ppaction://hlinksldjump"/>
              </a:rPr>
              <a:t>present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8" action="ppaction://hlinksldjump"/>
              </a:rPr>
              <a:t>perfect continuous</a:t>
            </a:r>
            <a:endParaRPr lang="nl-NL" i="1" dirty="0">
              <a:solidFill>
                <a:srgbClr val="9E881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utoUpdateAnimBg="0"/>
      <p:bldP spid="12297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 dirty="0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3" action="ppaction://hlinksldjump"/>
              </a:rPr>
              <a:t>past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4" action="ppaction://hlinksldjump"/>
              </a:rPr>
              <a:t>past perfect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</a:rPr>
              <a:t>  </a:t>
            </a: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5" action="ppaction://hlinksldjump"/>
              </a:rPr>
              <a:t>past perfect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tense is formed by adding</a:t>
            </a:r>
            <a:r>
              <a:rPr lang="en-GB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 </a:t>
            </a:r>
            <a:r>
              <a:rPr lang="en-GB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-ed to the infinitive</a:t>
            </a:r>
            <a:r>
              <a:rPr lang="en-GB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. </a:t>
            </a:r>
            <a:r>
              <a:rPr lang="en-GB">
                <a:latin typeface="Franklin Gothic Demi" pitchFamily="34" charset="0"/>
                <a:cs typeface="Times New Roman" charset="0"/>
              </a:rPr>
              <a:t>The negative and interrogative are formed with the</a:t>
            </a:r>
            <a:r>
              <a:rPr lang="en-GB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 </a:t>
            </a:r>
            <a:r>
              <a:rPr lang="en-GB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past tense of the verb </a:t>
            </a:r>
            <a:r>
              <a:rPr lang="en-GB" i="1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to do</a:t>
            </a:r>
            <a:r>
              <a:rPr lang="en-GB" i="1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 </a:t>
            </a:r>
            <a:r>
              <a:rPr lang="en-GB" i="1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+ </a:t>
            </a:r>
            <a:r>
              <a:rPr lang="en-GB">
                <a:solidFill>
                  <a:srgbClr val="00CC00"/>
                </a:solidFill>
                <a:latin typeface="Franklin Gothic Demi" pitchFamily="34" charset="0"/>
                <a:cs typeface="Times New Roman" charset="0"/>
              </a:rPr>
              <a:t>infinitive</a:t>
            </a:r>
            <a:r>
              <a:rPr lang="en-GB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 </a:t>
            </a:r>
            <a:r>
              <a:rPr lang="en-GB">
                <a:latin typeface="Franklin Gothic Demi" pitchFamily="34" charset="0"/>
                <a:cs typeface="Times New Roman" charset="0"/>
              </a:rPr>
              <a:t>of the main verb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 They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arrived</a:t>
            </a:r>
            <a:r>
              <a:rPr lang="en-GB">
                <a:latin typeface="Franklin Gothic Demi" pitchFamily="34" charset="0"/>
                <a:cs typeface="Times New Roman" charset="0"/>
              </a:rPr>
              <a:t> at head quarters an hour ago.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When </a:t>
            </a:r>
            <a:r>
              <a:rPr lang="en-GB" i="1">
                <a:latin typeface="Franklin Gothic Demi" pitchFamily="34" charset="0"/>
                <a:cs typeface="Times New Roman" charset="0"/>
              </a:rPr>
              <a:t>did </a:t>
            </a: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finalize </a:t>
            </a:r>
            <a:r>
              <a:rPr lang="en-GB">
                <a:latin typeface="Franklin Gothic Demi" pitchFamily="34" charset="0"/>
                <a:cs typeface="Times New Roman" charset="0"/>
              </a:rPr>
              <a:t>this deal?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didn’t finish</a:t>
            </a:r>
            <a:r>
              <a:rPr lang="en-GB">
                <a:latin typeface="Franklin Gothic Demi" pitchFamily="34" charset="0"/>
                <a:cs typeface="Times New Roman" charset="0"/>
              </a:rPr>
              <a:t> until 12 o’clock.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Franklin Gothic Demi" pitchFamily="34" charset="0"/>
                <a:cs typeface="Times New Roman" charset="0"/>
              </a:rPr>
              <a:t>1. For actions completed at a definite time in the past.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 We signed the contract last Friday at 2 o’clock.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actions completed at a definite time in the past.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For actions which are already completed in the past: the time is understood but not stated.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 Did you arrive in time?</a:t>
            </a:r>
            <a:r>
              <a:rPr lang="nl-NL">
                <a:latin typeface="Franklin Gothic Demi" pitchFamily="34" charset="0"/>
                <a:cs typeface="Times New Roman" charset="0"/>
              </a:rPr>
              <a:t>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0" y="381000"/>
            <a:ext cx="91440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actions completed at a definite time in the past.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actions which are already completed in the past: the time is understood but not stated.</a:t>
            </a:r>
            <a:r>
              <a:rPr lang="en-GB" b="1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The ‘unreal past tense’ is used after the verb ‘to wish’ and after words and phrases such as </a:t>
            </a:r>
            <a:r>
              <a:rPr lang="en-GB" b="1" i="1">
                <a:latin typeface="Franklin Gothic Demi" pitchFamily="34" charset="0"/>
                <a:cs typeface="Times New Roman" charset="0"/>
              </a:rPr>
              <a:t>‘if only; it’s time; suppose’ etc.</a:t>
            </a:r>
            <a:r>
              <a:rPr lang="en-GB" b="1">
                <a:latin typeface="Franklin Gothic Demi" pitchFamily="34" charset="0"/>
                <a:cs typeface="Times New Roman" charset="0"/>
              </a:rPr>
              <a:t>     The simple past tense implies that the speaker knows that the wish or the idea is impossible. Note that the wish refers to the present time.</a:t>
            </a:r>
            <a:r>
              <a:rPr lang="nl-NL" b="1">
                <a:latin typeface="Franklin Gothic Demi" pitchFamily="34" charset="0"/>
                <a:cs typeface="Times New Roman" charset="0"/>
              </a:rPr>
              <a:t> </a:t>
            </a: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0" y="4648200"/>
            <a:ext cx="9144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If I only knew his name.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wish I were at home now.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If I were in his shoes, I would fix his wagon without much scruples.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It’s time I went home.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762000" y="2743200"/>
            <a:ext cx="79248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381000" y="2209800"/>
            <a:ext cx="79248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5181600" y="1828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4876800" y="228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33528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1066800" y="228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7086600" y="228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752600" y="39624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arrived at 15.30 sharp.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2895600" y="2438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15.30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EA021E"/>
                </a:solidFill>
                <a:latin typeface="Franklin Gothic Demi" pitchFamily="34" charset="0"/>
                <a:hlinkClick r:id="rId3" action="ppaction://hlinksldjump"/>
              </a:rPr>
              <a:t>past simple</a:t>
            </a:r>
            <a:endParaRPr lang="nl-NL" sz="1800" b="1" dirty="0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E80000"/>
                </a:solidFill>
                <a:latin typeface="Franklin Gothic Demi" pitchFamily="34" charset="0"/>
                <a:hlinkClick r:id="rId4" action="ppaction://hlinksldjump"/>
              </a:rPr>
              <a:t>past continuous</a:t>
            </a:r>
            <a:endParaRPr lang="nl-NL" sz="1800" b="1" dirty="0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5" action="ppaction://hlinksldjump"/>
              </a:rPr>
              <a:t>past perfect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</a:rPr>
              <a:t>  </a:t>
            </a: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6" action="ppaction://hlinksldjump"/>
              </a:rPr>
              <a:t>past perfect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past tense of the verb </a:t>
            </a:r>
            <a:r>
              <a:rPr lang="en-GB" i="1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to be </a:t>
            </a:r>
            <a:r>
              <a:rPr lang="en-GB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+ </a:t>
            </a:r>
            <a:r>
              <a:rPr lang="en-GB" i="1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present participle</a:t>
            </a:r>
            <a:r>
              <a:rPr lang="en-GB">
                <a:latin typeface="Franklin Gothic Demi" pitchFamily="34" charset="0"/>
                <a:cs typeface="Times New Roman" charset="0"/>
              </a:rPr>
              <a:t> of the main verb.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 dirty="0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was watching 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TV at 8 o’clock yesterday.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Where 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were 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you 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looking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for my glasses this time?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wasn’t eavesdropping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at all!</a:t>
            </a:r>
            <a:r>
              <a:rPr lang="nl-NL" dirty="0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1. To emphasize the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continuity of the past action.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She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was playing</a:t>
            </a:r>
            <a:r>
              <a:rPr lang="en-GB">
                <a:latin typeface="Franklin Gothic Demi" pitchFamily="34" charset="0"/>
                <a:cs typeface="Times New Roman" charset="0"/>
              </a:rPr>
              <a:t> tennis with a friend.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was discussing</a:t>
            </a:r>
            <a:r>
              <a:rPr lang="en-GB">
                <a:latin typeface="Franklin Gothic Demi" pitchFamily="34" charset="0"/>
                <a:cs typeface="Times New Roman" charset="0"/>
              </a:rPr>
              <a:t> production planning for the coming week.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emphasize the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continuity of the past</a:t>
            </a:r>
            <a:r>
              <a:rPr lang="en-GB" b="1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 action.</a:t>
            </a:r>
            <a:r>
              <a:rPr lang="nl-NL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 </a:t>
            </a:r>
            <a:endParaRPr lang="nl-BE">
              <a:solidFill>
                <a:schemeClr val="bg1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To describe an </a:t>
            </a:r>
            <a:r>
              <a:rPr lang="en-GB" b="1">
                <a:latin typeface="Franklin Gothic Demi" pitchFamily="34" charset="0"/>
                <a:cs typeface="Times New Roman" charset="0"/>
              </a:rPr>
              <a:t>action in progress at a certain time in the past.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At 6 p.m. 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was </a:t>
            </a:r>
            <a:r>
              <a:rPr lang="en-GB">
                <a:latin typeface="Franklin Gothic Demi" pitchFamily="34" charset="0"/>
                <a:cs typeface="Times New Roman" charset="0"/>
              </a:rPr>
              <a:t>still </a:t>
            </a:r>
            <a:r>
              <a:rPr lang="en-GB" i="1">
                <a:latin typeface="Franklin Gothic Demi" pitchFamily="34" charset="0"/>
                <a:cs typeface="Times New Roman" charset="0"/>
              </a:rPr>
              <a:t>sleeping.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At a quarter past nine 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was having</a:t>
            </a:r>
            <a:r>
              <a:rPr lang="en-GB">
                <a:latin typeface="Franklin Gothic Demi" pitchFamily="34" charset="0"/>
                <a:cs typeface="Times New Roman" charset="0"/>
              </a:rPr>
              <a:t> breakfast.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Prices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were going up</a:t>
            </a:r>
            <a:r>
              <a:rPr lang="en-GB">
                <a:latin typeface="Franklin Gothic Demi" pitchFamily="34" charset="0"/>
                <a:cs typeface="Times New Roman" charset="0"/>
              </a:rPr>
              <a:t> all the time.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emphasize the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continuity of the past action.</a:t>
            </a:r>
            <a:r>
              <a:rPr lang="nl-NL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endParaRPr lang="nl-BE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describe an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action in progress at a certain time in the past</a:t>
            </a:r>
            <a:r>
              <a:rPr lang="en-GB" b="1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.</a:t>
            </a:r>
            <a:r>
              <a:rPr lang="en-GB" b="1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To describe an interrupted past action.</a:t>
            </a:r>
            <a:r>
              <a:rPr lang="nl-NL" b="1">
                <a:latin typeface="Franklin Gothic Demi" pitchFamily="34" charset="0"/>
                <a:cs typeface="Times New Roman" charset="0"/>
              </a:rPr>
              <a:t> 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When he arrived, 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was studying</a:t>
            </a:r>
            <a:r>
              <a:rPr lang="en-GB">
                <a:latin typeface="Franklin Gothic Demi" pitchFamily="34" charset="0"/>
                <a:cs typeface="Times New Roman" charset="0"/>
              </a:rPr>
              <a:t> the quarterly reports.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emphasize the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continuity of the past action.</a:t>
            </a:r>
            <a:r>
              <a:rPr lang="nl-NL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endParaRPr lang="nl-BE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describe an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action in progress at a certain time in the past.</a:t>
            </a:r>
            <a:r>
              <a:rPr lang="en-GB" b="1">
                <a:effectLst>
                  <a:outerShdw blurRad="38100" dist="38100" dir="2700000" algn="tl">
                    <a:srgbClr val="FFFFFF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describe an interrupted past action</a:t>
            </a:r>
            <a:r>
              <a:rPr lang="en-GB" b="1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.</a:t>
            </a:r>
            <a:r>
              <a:rPr lang="nl-NL" b="1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 </a:t>
            </a:r>
            <a:endParaRPr lang="nl-BE" b="1">
              <a:solidFill>
                <a:schemeClr val="bg1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To express repeated past actions which caused irritation, annoyance. ( with </a:t>
            </a:r>
            <a:r>
              <a:rPr lang="en-GB" b="1" i="1">
                <a:latin typeface="Franklin Gothic Demi" pitchFamily="34" charset="0"/>
                <a:cs typeface="Times New Roman" charset="0"/>
              </a:rPr>
              <a:t>always</a:t>
            </a:r>
            <a:r>
              <a:rPr lang="en-GB" b="1">
                <a:latin typeface="Franklin Gothic Demi" pitchFamily="34" charset="0"/>
                <a:cs typeface="Times New Roman" charset="0"/>
              </a:rPr>
              <a:t>, </a:t>
            </a:r>
            <a:r>
              <a:rPr lang="en-GB" b="1" i="1">
                <a:latin typeface="Franklin Gothic Demi" pitchFamily="34" charset="0"/>
                <a:cs typeface="Times New Roman" charset="0"/>
              </a:rPr>
              <a:t>forever</a:t>
            </a:r>
            <a:r>
              <a:rPr lang="en-GB" b="1">
                <a:latin typeface="Franklin Gothic Demi" pitchFamily="34" charset="0"/>
                <a:cs typeface="Times New Roman" charset="0"/>
              </a:rPr>
              <a:t>)</a:t>
            </a:r>
            <a:r>
              <a:rPr lang="nl-NL" b="1">
                <a:latin typeface="Franklin Gothic Demi" pitchFamily="34" charset="0"/>
                <a:cs typeface="Times New Roman" charset="0"/>
              </a:rPr>
              <a:t> 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0" y="43434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was </a:t>
            </a:r>
            <a:r>
              <a:rPr lang="en-GB">
                <a:latin typeface="Franklin Gothic Demi" pitchFamily="34" charset="0"/>
                <a:cs typeface="Times New Roman" charset="0"/>
              </a:rPr>
              <a:t>always </a:t>
            </a:r>
            <a:r>
              <a:rPr lang="en-GB" i="1">
                <a:latin typeface="Franklin Gothic Demi" pitchFamily="34" charset="0"/>
                <a:cs typeface="Times New Roman" charset="0"/>
              </a:rPr>
              <a:t>trying</a:t>
            </a:r>
            <a:r>
              <a:rPr lang="en-GB">
                <a:latin typeface="Franklin Gothic Demi" pitchFamily="34" charset="0"/>
                <a:cs typeface="Times New Roman" charset="0"/>
              </a:rPr>
              <a:t> to influence the personnel director.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She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was </a:t>
            </a:r>
            <a:r>
              <a:rPr lang="en-GB">
                <a:latin typeface="Franklin Gothic Demi" pitchFamily="34" charset="0"/>
                <a:cs typeface="Times New Roman" charset="0"/>
              </a:rPr>
              <a:t>forever</a:t>
            </a:r>
            <a:r>
              <a:rPr lang="en-GB" i="1">
                <a:latin typeface="Franklin Gothic Demi" pitchFamily="34" charset="0"/>
                <a:cs typeface="Times New Roman" charset="0"/>
              </a:rPr>
              <a:t> paring</a:t>
            </a:r>
            <a:r>
              <a:rPr lang="en-GB">
                <a:latin typeface="Franklin Gothic Demi" pitchFamily="34" charset="0"/>
                <a:cs typeface="Times New Roman" charset="0"/>
              </a:rPr>
              <a:t> her nails during meetings.</a:t>
            </a:r>
            <a:r>
              <a:rPr lang="nl-NL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EA021E"/>
                </a:solidFill>
                <a:latin typeface="Franklin Gothic Demi" pitchFamily="34" charset="0"/>
                <a:hlinkClick r:id="rId3" action="ppaction://hlinksldjump"/>
              </a:rPr>
              <a:t>present simple</a:t>
            </a:r>
            <a:endParaRPr lang="nl-NL" sz="1800" b="1" dirty="0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4" action="ppaction://hlinksldjump"/>
              </a:rPr>
              <a:t>present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5" action="ppaction://hlinksldjump"/>
              </a:rPr>
              <a:t>present perfect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E0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</a:rPr>
              <a:t>  </a:t>
            </a: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6" action="ppaction://hlinksldjump"/>
              </a:rPr>
              <a:t>present perfect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The present simple is formed with the </a:t>
            </a:r>
            <a:r>
              <a:rPr lang="en-GB" dirty="0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infinitive of the main verb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. The negative and interrogative are formed with the present tense of the verb </a:t>
            </a:r>
            <a:r>
              <a:rPr lang="en-GB" i="1" dirty="0">
                <a:solidFill>
                  <a:srgbClr val="248E24"/>
                </a:solidFill>
                <a:latin typeface="Franklin Gothic Demi" pitchFamily="34" charset="0"/>
                <a:cs typeface="Times New Roman" charset="0"/>
              </a:rPr>
              <a:t>to do + infinitive.</a:t>
            </a:r>
          </a:p>
          <a:p>
            <a:pPr>
              <a:spcBef>
                <a:spcPct val="50000"/>
              </a:spcBef>
            </a:pPr>
            <a:endParaRPr lang="nl-NL" dirty="0">
              <a:solidFill>
                <a:srgbClr val="248E24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 dirty="0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 I start ( he start</a:t>
            </a:r>
            <a:r>
              <a:rPr lang="en-GB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s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)  work at 8.30 a.m. 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When do I start work?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I don’t start work until 9.00 </a:t>
            </a:r>
            <a:r>
              <a:rPr lang="en-GB" dirty="0" err="1">
                <a:latin typeface="Franklin Gothic Demi" pitchFamily="34" charset="0"/>
                <a:cs typeface="Times New Roman" charset="0"/>
              </a:rPr>
              <a:t>a..m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. / He do</a:t>
            </a:r>
            <a:r>
              <a:rPr lang="en-GB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es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n’t start work until 9.00 </a:t>
            </a:r>
            <a:r>
              <a:rPr lang="en-GB" dirty="0" err="1">
                <a:latin typeface="Franklin Gothic Demi" pitchFamily="34" charset="0"/>
                <a:cs typeface="Times New Roman" charset="0"/>
              </a:rPr>
              <a:t>a..m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.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3F6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BE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762000" y="27432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4572000" y="25146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114800" y="2971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762000" y="2971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7620000" y="2895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2133600" y="25908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2133600" y="3048000"/>
            <a:ext cx="1447800" cy="0"/>
          </a:xfrm>
          <a:prstGeom prst="line">
            <a:avLst/>
          </a:prstGeom>
          <a:noFill/>
          <a:ln w="28575">
            <a:solidFill>
              <a:srgbClr val="E8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2514600" y="41910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was working all day yesterday.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BE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685800" y="18288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4572000" y="1600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1148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7620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76200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2209800" y="16002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2209800" y="2057400"/>
            <a:ext cx="1447800" cy="0"/>
          </a:xfrm>
          <a:prstGeom prst="line">
            <a:avLst/>
          </a:prstGeom>
          <a:noFill/>
          <a:ln w="28575">
            <a:solidFill>
              <a:srgbClr val="E8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2514600" y="25146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was working all day yesterday.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533400" y="47244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609600" y="4800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4419600" y="44958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810000" y="4800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7620000" y="4876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362200" y="57912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worked all day yesterday.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2249" name="AutoShape 25"/>
          <p:cNvSpPr>
            <a:spLocks noChangeArrowheads="1"/>
          </p:cNvSpPr>
          <p:nvPr/>
        </p:nvSpPr>
        <p:spPr bwMode="auto">
          <a:xfrm>
            <a:off x="2286000" y="4038600"/>
            <a:ext cx="1524000" cy="609600"/>
          </a:xfrm>
          <a:prstGeom prst="downArrowCallout">
            <a:avLst>
              <a:gd name="adj1" fmla="val 62500"/>
              <a:gd name="adj2" fmla="val 62500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2286000" y="4038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yesterday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BE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685800" y="18288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4572000" y="1600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1148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7620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76200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2209800" y="16002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2209800" y="2057400"/>
            <a:ext cx="1447800" cy="0"/>
          </a:xfrm>
          <a:prstGeom prst="line">
            <a:avLst/>
          </a:prstGeom>
          <a:noFill/>
          <a:ln w="28575">
            <a:solidFill>
              <a:srgbClr val="E8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2514600" y="25146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1.  I was working all day yesterday.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609600" y="40386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762000" y="4114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4495800" y="3886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3886200" y="4191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7543800" y="4191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2362200" y="46482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2.   I worked all day yesterday.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73" name="AutoShape 25"/>
          <p:cNvSpPr>
            <a:spLocks noChangeArrowheads="1"/>
          </p:cNvSpPr>
          <p:nvPr/>
        </p:nvSpPr>
        <p:spPr bwMode="auto">
          <a:xfrm>
            <a:off x="2209800" y="3352800"/>
            <a:ext cx="1524000" cy="609600"/>
          </a:xfrm>
          <a:prstGeom prst="downArrowCallout">
            <a:avLst>
              <a:gd name="adj1" fmla="val 62500"/>
              <a:gd name="adj2" fmla="val 62500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2209800" y="3276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yesterday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0" y="5486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solidFill>
                  <a:srgbClr val="4F8499"/>
                </a:solidFill>
                <a:latin typeface="Franklin Gothic Demi" pitchFamily="34" charset="0"/>
                <a:cs typeface="Times New Roman" charset="0"/>
              </a:rPr>
              <a:t>While (1) emphasizes the continuity of the action, (2) only indicates that the action took place yesterday.</a:t>
            </a:r>
            <a:r>
              <a:rPr lang="nl-NL" i="1">
                <a:latin typeface="Franklin Gothic Demi" pitchFamily="34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BE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685800" y="18288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4572000" y="1600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1148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7620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76200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2209800" y="16002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2514600" y="35052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was watching TV at 8.30 last night.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V="1">
            <a:off x="2895600" y="1905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2057400" y="2590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/>
              <a:t>8.30 p.m.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BE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685800" y="18288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572000" y="16002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41148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762000" y="1905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76200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2209800" y="16002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2667000" y="29718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3. I was watching TV at 8.30 last night.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1981200" y="990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/>
              <a:t>8.30 p.m.</a:t>
            </a:r>
            <a:endParaRPr lang="nl-NL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2819400" y="1295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685800" y="45720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2133600" y="43434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2057400" y="3657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/>
              <a:t>8.30 p.m.</a:t>
            </a:r>
            <a:endParaRPr lang="nl-NL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2895600" y="4038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191000" y="4724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4648200" y="4343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7620000" y="4648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762000" y="4648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2590800" y="53340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4. I watched TV at 8.30 last night.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auto">
          <a:xfrm>
            <a:off x="0" y="6172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800">
                <a:latin typeface="Franklin Gothic Demi" pitchFamily="34" charset="0"/>
                <a:cs typeface="Times New Roman" charset="0"/>
              </a:rPr>
              <a:t>Whereas 3. indicates that the action started before and continued after a certain point in time, 4. indicates that the action happened (started)  at 8.30</a:t>
            </a:r>
            <a:r>
              <a:rPr lang="nl-NL" sz="1100"/>
              <a:t> 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past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BE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533400" y="35052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4038600" y="32766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505200" y="3657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09600" y="3657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74676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5100" name="Text Box 44"/>
          <p:cNvSpPr txBox="1">
            <a:spLocks noChangeArrowheads="1"/>
          </p:cNvSpPr>
          <p:nvPr/>
        </p:nvSpPr>
        <p:spPr bwMode="auto">
          <a:xfrm>
            <a:off x="914400" y="16764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I was browsing through your report ...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5101" name="Text Box 45"/>
          <p:cNvSpPr txBox="1">
            <a:spLocks noChangeArrowheads="1"/>
          </p:cNvSpPr>
          <p:nvPr/>
        </p:nvSpPr>
        <p:spPr bwMode="auto">
          <a:xfrm>
            <a:off x="1752600" y="54864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when he knocked at my office door.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45102" name="AutoShape 46"/>
          <p:cNvSpPr>
            <a:spLocks noChangeArrowheads="1"/>
          </p:cNvSpPr>
          <p:nvPr/>
        </p:nvSpPr>
        <p:spPr bwMode="auto">
          <a:xfrm>
            <a:off x="914400" y="3200400"/>
            <a:ext cx="1371600" cy="6096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3" name="AutoShape 47"/>
          <p:cNvSpPr>
            <a:spLocks noChangeArrowheads="1"/>
          </p:cNvSpPr>
          <p:nvPr/>
        </p:nvSpPr>
        <p:spPr bwMode="auto">
          <a:xfrm>
            <a:off x="2590800" y="32766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4" name="AutoShape 48"/>
          <p:cNvSpPr>
            <a:spLocks noChangeArrowheads="1"/>
          </p:cNvSpPr>
          <p:nvPr/>
        </p:nvSpPr>
        <p:spPr bwMode="auto">
          <a:xfrm>
            <a:off x="3276600" y="32766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5" name="Line 49"/>
          <p:cNvSpPr>
            <a:spLocks noChangeShapeType="1"/>
          </p:cNvSpPr>
          <p:nvPr/>
        </p:nvSpPr>
        <p:spPr bwMode="auto">
          <a:xfrm flipV="1">
            <a:off x="2286000" y="3657600"/>
            <a:ext cx="0" cy="16764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3" action="ppaction://hlinksldjump"/>
              </a:rPr>
              <a:t>past simple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4" action="ppaction://hlinksldjump"/>
              </a:rPr>
              <a:t>past continuous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113659" y="-1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E80000"/>
                </a:solidFill>
                <a:latin typeface="Franklin Gothic Demi" pitchFamily="34" charset="0"/>
                <a:hlinkClick r:id="rId5" action="ppaction://hlinksldjump"/>
              </a:rPr>
              <a:t>past perfect</a:t>
            </a:r>
            <a:endParaRPr lang="nl-NL" sz="1800" b="1" dirty="0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</a:rPr>
              <a:t>  </a:t>
            </a: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6" action="ppaction://hlinksldjump"/>
              </a:rPr>
              <a:t>past perfect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 dirty="0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past tense of the verb </a:t>
            </a:r>
            <a:r>
              <a:rPr lang="en-GB" i="1" dirty="0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to have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 </a:t>
            </a:r>
            <a:r>
              <a:rPr lang="en-GB" i="1" dirty="0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+ past participle</a:t>
            </a:r>
            <a:r>
              <a:rPr lang="en-GB" i="1" dirty="0">
                <a:latin typeface="Franklin Gothic Demi" pitchFamily="34" charset="0"/>
                <a:cs typeface="Times New Roman" charset="0"/>
              </a:rPr>
              <a:t> 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of the main verb.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 dirty="0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 </a:t>
            </a:r>
            <a:r>
              <a:rPr lang="en-GB">
                <a:latin typeface="Franklin Gothic Demi" pitchFamily="34" charset="0"/>
                <a:cs typeface="Times New Roman" charset="0"/>
              </a:rPr>
              <a:t>never </a:t>
            </a:r>
            <a:r>
              <a:rPr lang="en-GB" i="1">
                <a:latin typeface="Franklin Gothic Demi" pitchFamily="34" charset="0"/>
                <a:cs typeface="Times New Roman" charset="0"/>
              </a:rPr>
              <a:t>seen </a:t>
            </a:r>
            <a:r>
              <a:rPr lang="en-GB">
                <a:latin typeface="Franklin Gothic Demi" pitchFamily="34" charset="0"/>
                <a:cs typeface="Times New Roman" charset="0"/>
              </a:rPr>
              <a:t>so many measuring tools.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What assistance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 </a:t>
            </a: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given?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hadn’t expected</a:t>
            </a:r>
            <a:r>
              <a:rPr lang="en-GB">
                <a:latin typeface="Franklin Gothic Demi" pitchFamily="34" charset="0"/>
                <a:cs typeface="Times New Roman" charset="0"/>
              </a:rPr>
              <a:t> this outcome.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Franklin Gothic Demi" pitchFamily="34" charset="0"/>
                <a:cs typeface="Times New Roman" charset="0"/>
              </a:rPr>
              <a:t>1. W</a:t>
            </a:r>
            <a:r>
              <a:rPr lang="en-GB">
                <a:latin typeface="Franklin Gothic Demi" pitchFamily="34" charset="0"/>
                <a:cs typeface="Times New Roman" charset="0"/>
              </a:rPr>
              <a:t>e use this tense to describe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one past action happening before another past action. 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customer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 left</a:t>
            </a:r>
            <a:r>
              <a:rPr lang="en-GB">
                <a:latin typeface="Franklin Gothic Demi" pitchFamily="34" charset="0"/>
                <a:cs typeface="Times New Roman" charset="0"/>
              </a:rPr>
              <a:t> the shop by the time I found his order form.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e use this tense to describe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one past action happening before another past action.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We use it when necessary to indicate the sequence of two actions.</a:t>
            </a: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</a:t>
            </a:r>
            <a:r>
              <a:rPr lang="en-GB">
                <a:latin typeface="Franklin Gothic Demi" pitchFamily="34" charset="0"/>
                <a:cs typeface="Times New Roman" charset="0"/>
              </a:rPr>
              <a:t> already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cleared</a:t>
            </a:r>
            <a:r>
              <a:rPr lang="en-GB">
                <a:latin typeface="Franklin Gothic Demi" pitchFamily="34" charset="0"/>
                <a:cs typeface="Times New Roman" charset="0"/>
              </a:rPr>
              <a:t> the screen when I got behind his desk.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e use this tense to describe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one past action happening before another past action.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use it when necessary to indicate the sequence of two actions.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We often us it when the second action is understood, but not stated.</a:t>
            </a:r>
            <a:endParaRPr lang="nl-NL" b="1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0" y="38862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hadn’t realized!</a:t>
            </a:r>
            <a:r>
              <a:rPr lang="en-GB">
                <a:latin typeface="Franklin Gothic Demi" pitchFamily="34" charset="0"/>
                <a:cs typeface="Times New Roman" charset="0"/>
              </a:rPr>
              <a:t>        (until you told me.)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EA021E"/>
                </a:solidFill>
                <a:latin typeface="Franklin Gothic Demi" pitchFamily="34" charset="0"/>
                <a:hlinkClick r:id="rId3" action="ppaction://hlinksldjump"/>
              </a:rPr>
              <a:t>present simple</a:t>
            </a:r>
            <a:endParaRPr lang="nl-NL" sz="1800" b="1" dirty="0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4" action="ppaction://hlinksldjump"/>
              </a:rPr>
              <a:t>present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5" action="ppaction://hlinksldjump"/>
              </a:rPr>
              <a:t>present perfect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  <a:hlinkClick r:id="rId6" action="ppaction://hlinksldjump"/>
              </a:rPr>
              <a:t>  </a:t>
            </a: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6" action="ppaction://hlinksldjump"/>
              </a:rPr>
              <a:t>present perfect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1. for habitual and repeated actions</a:t>
            </a:r>
            <a:endParaRPr lang="en-GB" i="1" dirty="0">
              <a:solidFill>
                <a:srgbClr val="248E24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 dirty="0">
              <a:solidFill>
                <a:srgbClr val="248E24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 dirty="0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latin typeface="Franklin Gothic Demi" pitchFamily="34" charset="0"/>
                <a:cs typeface="Times New Roman" charset="0"/>
              </a:rPr>
              <a:t> I play blues harp and </a:t>
            </a:r>
            <a:r>
              <a:rPr lang="en-GB" dirty="0" err="1">
                <a:latin typeface="Franklin Gothic Demi" pitchFamily="34" charset="0"/>
                <a:cs typeface="Times New Roman" charset="0"/>
              </a:rPr>
              <a:t>dobro</a:t>
            </a:r>
            <a:r>
              <a:rPr lang="en-GB" dirty="0">
                <a:latin typeface="Franklin Gothic Demi" pitchFamily="34" charset="0"/>
                <a:cs typeface="Times New Roman" charset="0"/>
              </a:rPr>
              <a:t> guitar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3400" y="1447800"/>
            <a:ext cx="77724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429000" y="167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228600" y="1524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7315200" y="1600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4114800" y="1219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2057400" y="990600"/>
            <a:ext cx="0" cy="4572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2971800" y="990600"/>
            <a:ext cx="0" cy="4572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1524000" y="1600200"/>
            <a:ext cx="8382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nl-BE" sz="1600">
                <a:latin typeface="Franklin Gothic Demi" pitchFamily="34" charset="0"/>
              </a:rPr>
              <a:t>had</a:t>
            </a:r>
          </a:p>
          <a:p>
            <a:pPr algn="ctr">
              <a:spcBef>
                <a:spcPct val="10000"/>
              </a:spcBef>
            </a:pPr>
            <a:r>
              <a:rPr lang="nl-BE" sz="1600">
                <a:latin typeface="Franklin Gothic Demi" pitchFamily="34" charset="0"/>
              </a:rPr>
              <a:t>dinner</a:t>
            </a:r>
            <a:endParaRPr lang="nl-NL" sz="1600">
              <a:latin typeface="Franklin Gothic Demi" pitchFamily="34" charset="0"/>
            </a:endParaRP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2362200" y="1600200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nl-BE" sz="1600">
                <a:latin typeface="Franklin Gothic Demi" pitchFamily="34" charset="0"/>
              </a:rPr>
              <a:t>watched TV</a:t>
            </a:r>
            <a:endParaRPr lang="nl-NL" sz="1600">
              <a:latin typeface="Franklin Gothic Demi" pitchFamily="34" charset="0"/>
            </a:endParaRP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1219200" y="23622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1.   When I had had dinner, I watched TV.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533400" y="3733800"/>
            <a:ext cx="77724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191000" y="3505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2057400" y="3276600"/>
            <a:ext cx="0" cy="4572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1600200" y="3810000"/>
            <a:ext cx="8382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nl-BE" sz="1600">
                <a:latin typeface="Franklin Gothic Demi" pitchFamily="34" charset="0"/>
              </a:rPr>
              <a:t>had</a:t>
            </a:r>
          </a:p>
          <a:p>
            <a:pPr algn="ctr">
              <a:spcBef>
                <a:spcPct val="10000"/>
              </a:spcBef>
            </a:pPr>
            <a:r>
              <a:rPr lang="nl-BE" sz="1600">
                <a:latin typeface="Franklin Gothic Demi" pitchFamily="34" charset="0"/>
              </a:rPr>
              <a:t>dinner</a:t>
            </a:r>
            <a:endParaRPr lang="nl-NL" sz="1600">
              <a:latin typeface="Franklin Gothic Demi" pitchFamily="34" charset="0"/>
            </a:endParaRP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2514600" y="3733800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nl-BE" sz="1600">
                <a:latin typeface="Franklin Gothic Demi" pitchFamily="34" charset="0"/>
              </a:rPr>
              <a:t>watched TV</a:t>
            </a:r>
            <a:endParaRPr lang="nl-NL" sz="1600">
              <a:latin typeface="Franklin Gothic Demi" pitchFamily="34" charset="0"/>
            </a:endParaRP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228600" y="3810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3505200" y="3810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7239000" y="3810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1295400" y="45720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2.   I  had dinner before I watched TV.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152400" y="5334000"/>
            <a:ext cx="8686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In (1) the sequence of actions is expressed by the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past perfect tense</a:t>
            </a:r>
            <a:r>
              <a:rPr lang="en-GB">
                <a:latin typeface="Franklin Gothic Demi" pitchFamily="34" charset="0"/>
                <a:cs typeface="Times New Roman" charset="0"/>
              </a:rPr>
              <a:t>; whereas in (2) the sequence of actions is indicated by the use of </a:t>
            </a:r>
            <a:r>
              <a:rPr lang="en-GB" i="1">
                <a:latin typeface="Franklin Gothic Demi" pitchFamily="34" charset="0"/>
                <a:cs typeface="Times New Roman" charset="0"/>
              </a:rPr>
              <a:t>before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 i="1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past perfect tense </a:t>
            </a:r>
            <a:r>
              <a:rPr lang="en-GB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of the verb </a:t>
            </a:r>
            <a:r>
              <a:rPr lang="en-GB" i="1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to be</a:t>
            </a:r>
            <a:r>
              <a:rPr lang="en-GB" i="1">
                <a:latin typeface="Franklin Gothic Demi" pitchFamily="34" charset="0"/>
                <a:cs typeface="Times New Roman" charset="0"/>
              </a:rPr>
              <a:t> + </a:t>
            </a:r>
            <a:r>
              <a:rPr lang="en-GB" i="1">
                <a:solidFill>
                  <a:srgbClr val="007E00"/>
                </a:solidFill>
                <a:latin typeface="Franklin Gothic Demi" pitchFamily="34" charset="0"/>
                <a:cs typeface="Times New Roman" charset="0"/>
              </a:rPr>
              <a:t>present participle</a:t>
            </a:r>
            <a:r>
              <a:rPr lang="en-GB">
                <a:latin typeface="Franklin Gothic Demi" pitchFamily="34" charset="0"/>
                <a:cs typeface="Times New Roman" charset="0"/>
              </a:rPr>
              <a:t> of the main verb.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She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 been working</a:t>
            </a:r>
            <a:r>
              <a:rPr lang="en-GB">
                <a:latin typeface="Franklin Gothic Demi" pitchFamily="34" charset="0"/>
                <a:cs typeface="Times New Roman" charset="0"/>
              </a:rPr>
              <a:t> as a secretary for two years when she was promoted.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What </a:t>
            </a:r>
            <a:r>
              <a:rPr lang="en-GB" i="1">
                <a:latin typeface="Franklin Gothic Demi" pitchFamily="34" charset="0"/>
                <a:cs typeface="Times New Roman" charset="0"/>
              </a:rPr>
              <a:t> had</a:t>
            </a:r>
            <a:r>
              <a:rPr lang="en-GB">
                <a:latin typeface="Franklin Gothic Demi" pitchFamily="34" charset="0"/>
                <a:cs typeface="Times New Roman" charset="0"/>
              </a:rPr>
              <a:t> she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 been writing</a:t>
            </a:r>
            <a:r>
              <a:rPr lang="en-GB">
                <a:latin typeface="Franklin Gothic Demi" pitchFamily="34" charset="0"/>
                <a:cs typeface="Times New Roman" charset="0"/>
              </a:rPr>
              <a:t> all day?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hadn’t been listening</a:t>
            </a:r>
            <a:r>
              <a:rPr lang="en-GB">
                <a:latin typeface="Franklin Gothic Demi" pitchFamily="34" charset="0"/>
                <a:cs typeface="Times New Roman" charset="0"/>
              </a:rPr>
              <a:t> to that tape for that long.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to describe a continuous past action happening before another past action.                                       </a:t>
            </a:r>
            <a:r>
              <a:rPr lang="en-GB">
                <a:latin typeface="Franklin Gothic Demi" pitchFamily="34" charset="0"/>
                <a:cs typeface="Times New Roman" charset="0"/>
              </a:rPr>
              <a:t>We often use it with </a:t>
            </a:r>
            <a:r>
              <a:rPr lang="en-GB" i="1">
                <a:latin typeface="Franklin Gothic Demi" pitchFamily="34" charset="0"/>
                <a:cs typeface="Times New Roman" charset="0"/>
              </a:rPr>
              <a:t>for</a:t>
            </a:r>
            <a:r>
              <a:rPr lang="en-GB">
                <a:latin typeface="Franklin Gothic Demi" pitchFamily="34" charset="0"/>
                <a:cs typeface="Times New Roman" charset="0"/>
              </a:rPr>
              <a:t> + time period.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 been waiting</a:t>
            </a:r>
            <a:r>
              <a:rPr lang="en-GB">
                <a:latin typeface="Franklin Gothic Demi" pitchFamily="34" charset="0"/>
                <a:cs typeface="Times New Roman" charset="0"/>
              </a:rPr>
              <a:t> for thirty minutes when they arrived.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nl-NL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 </a:t>
            </a:r>
          </a:p>
          <a:p>
            <a:pPr>
              <a:spcBef>
                <a:spcPct val="50000"/>
              </a:spcBef>
            </a:pP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use this tense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describe a continuous past action happening before another past action.                                       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often use it with </a:t>
            </a:r>
            <a:r>
              <a:rPr lang="en-GB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+ time period.</a:t>
            </a:r>
            <a:r>
              <a:rPr lang="nl-NL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 </a:t>
            </a:r>
            <a:endParaRPr lang="nl-BE">
              <a:solidFill>
                <a:schemeClr val="bg1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to emphasize the continuity or duration of the past action.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 </a:t>
            </a:r>
            <a:r>
              <a:rPr lang="en-GB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had been waiting</a:t>
            </a:r>
            <a:r>
              <a:rPr lang="en-GB">
                <a:latin typeface="Franklin Gothic Demi" pitchFamily="34" charset="0"/>
                <a:cs typeface="Times New Roman" charset="0"/>
              </a:rPr>
              <a:t> for my exam results for six weeks. (before I got them.)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past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E80000"/>
                </a:solidFill>
                <a:latin typeface="Franklin Gothic Demi" pitchFamily="34" charset="0"/>
              </a:rPr>
              <a:t>past perfect continuous</a:t>
            </a:r>
            <a:endParaRPr lang="nl-NL" sz="1800" b="1">
              <a:solidFill>
                <a:srgbClr val="E80000"/>
              </a:solidFill>
              <a:latin typeface="Franklin Gothic Demi" pitchFamily="34" charset="0"/>
            </a:endParaRP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0" y="12954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381000" y="2057400"/>
            <a:ext cx="82296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43434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3810000" y="2209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304800" y="2133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7696200" y="2133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3505200" y="1295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2057400" y="20574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2057400" y="21336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600" b="1"/>
              <a:t>10 minutes</a:t>
            </a:r>
            <a:endParaRPr lang="nl-NL" sz="1600" b="1"/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381000" y="28194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1.   I had been waiting for 10 minutes when she arrived.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457200" y="4267200"/>
            <a:ext cx="82296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>
            <a:off x="4419600" y="3962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3886200" y="4419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61467" name="Text Box 27"/>
          <p:cNvSpPr txBox="1">
            <a:spLocks noChangeArrowheads="1"/>
          </p:cNvSpPr>
          <p:nvPr/>
        </p:nvSpPr>
        <p:spPr bwMode="auto">
          <a:xfrm>
            <a:off x="381000" y="4343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61468" name="Line 28"/>
          <p:cNvSpPr>
            <a:spLocks noChangeShapeType="1"/>
          </p:cNvSpPr>
          <p:nvPr/>
        </p:nvSpPr>
        <p:spPr bwMode="auto">
          <a:xfrm>
            <a:off x="3581400" y="3505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1" name="Text Box 31"/>
          <p:cNvSpPr txBox="1">
            <a:spLocks noChangeArrowheads="1"/>
          </p:cNvSpPr>
          <p:nvPr/>
        </p:nvSpPr>
        <p:spPr bwMode="auto">
          <a:xfrm>
            <a:off x="457200" y="50292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2.   I  waited for 10 minutes before she arrived.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61472" name="Line 32"/>
          <p:cNvSpPr>
            <a:spLocks noChangeShapeType="1"/>
          </p:cNvSpPr>
          <p:nvPr/>
        </p:nvSpPr>
        <p:spPr bwMode="auto">
          <a:xfrm>
            <a:off x="2133600" y="3505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3" name="Text Box 33"/>
          <p:cNvSpPr txBox="1">
            <a:spLocks noChangeArrowheads="1"/>
          </p:cNvSpPr>
          <p:nvPr/>
        </p:nvSpPr>
        <p:spPr bwMode="auto">
          <a:xfrm>
            <a:off x="533400" y="5715000"/>
            <a:ext cx="8610600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Franklin Gothic Demi" pitchFamily="34" charset="0"/>
                <a:cs typeface="Times New Roman" charset="0"/>
              </a:rPr>
              <a:t>Whereas in (1) the past perfect continuous indicates both the sequence of the actions and the continuity of the first action; in (2) the sequence of the actions is indicated by </a:t>
            </a:r>
            <a:r>
              <a:rPr lang="en-GB" sz="2000" i="1">
                <a:latin typeface="Franklin Gothic Demi" pitchFamily="34" charset="0"/>
                <a:cs typeface="Times New Roman" charset="0"/>
              </a:rPr>
              <a:t>before</a:t>
            </a:r>
            <a:r>
              <a:rPr lang="en-GB" i="1">
                <a:cs typeface="Times New Roman" charset="0"/>
              </a:rPr>
              <a:t>. </a:t>
            </a:r>
            <a:r>
              <a:rPr lang="en-GB">
                <a:cs typeface="Times New Roman" charset="0"/>
              </a:rPr>
              <a:t>(</a:t>
            </a:r>
            <a:r>
              <a:rPr lang="en-GB">
                <a:latin typeface="Franklin Gothic Demi" pitchFamily="34" charset="0"/>
                <a:cs typeface="Times New Roman" charset="0"/>
              </a:rPr>
              <a:t>1.) emphasizes the duration.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0" y="914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0" y="304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 rot="-5442197">
            <a:off x="-875507" y="3237707"/>
            <a:ext cx="2208213" cy="457200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3" action="ppaction://hlinksldjump"/>
              </a:rPr>
              <a:t>present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 rot="-5400000">
            <a:off x="-914400" y="5486400"/>
            <a:ext cx="2286000" cy="457200"/>
          </a:xfrm>
          <a:prstGeom prst="rect">
            <a:avLst/>
          </a:prstGeom>
          <a:solidFill>
            <a:srgbClr val="5FFF5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4" action="ppaction://hlinksldjump"/>
              </a:rPr>
              <a:t>past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 rot="-5407906">
            <a:off x="-949325" y="949325"/>
            <a:ext cx="2355850" cy="457200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dirty="0">
                <a:latin typeface="Franklin Gothic Demi" pitchFamily="34" charset="0"/>
                <a:hlinkClick r:id="rId5" action="ppaction://hlinksldjump"/>
              </a:rPr>
              <a:t>future</a:t>
            </a:r>
            <a:endParaRPr lang="nl-NL" dirty="0">
              <a:latin typeface="Franklin Gothic Demi" pitchFamily="34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2895600" y="9906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3200">
                <a:latin typeface="Franklin Gothic Demi" pitchFamily="34" charset="0"/>
              </a:rPr>
              <a:t>future tenses</a:t>
            </a:r>
            <a:endParaRPr lang="nl-NL"/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762000" y="762000"/>
            <a:ext cx="1828800" cy="1066800"/>
          </a:xfrm>
          <a:prstGeom prst="leftArrow">
            <a:avLst>
              <a:gd name="adj1" fmla="val 50000"/>
              <a:gd name="adj2" fmla="val 42857"/>
            </a:avLst>
          </a:prstGeom>
          <a:solidFill>
            <a:srgbClr val="57A3E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3124200" y="2057400"/>
            <a:ext cx="4648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6" action="ppaction://hlinksldjump"/>
              </a:rPr>
              <a:t>future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6" action="ppaction://hlinksldjump"/>
              </a:rPr>
              <a:t>simple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7" action="ppaction://hlinksldjump"/>
              </a:rPr>
              <a:t>future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7" action="ppaction://hlinksldjump"/>
              </a:rPr>
              <a:t>continuous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8" action="ppaction://hlinksldjump"/>
              </a:rPr>
              <a:t>future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8" action="ppaction://hlinksldjump"/>
              </a:rPr>
              <a:t>perfect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dirty="0">
                <a:solidFill>
                  <a:srgbClr val="9E8818"/>
                </a:solidFill>
                <a:latin typeface="Franklin Gothic Demi" pitchFamily="34" charset="0"/>
                <a:hlinkClick r:id="rId9" action="ppaction://hlinksldjump"/>
              </a:rPr>
              <a:t>future </a:t>
            </a: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9" action="ppaction://hlinksldjump"/>
              </a:rPr>
              <a:t>perfect continuous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10" action="ppaction://hlinksldjump"/>
              </a:rPr>
              <a:t>going to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11" action="ppaction://hlinksldjump"/>
              </a:rPr>
              <a:t>present continuous</a:t>
            </a:r>
            <a:endParaRPr lang="nl-BE" i="1" dirty="0">
              <a:solidFill>
                <a:srgbClr val="9E8818"/>
              </a:solidFill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r>
              <a:rPr lang="nl-BE" i="1" dirty="0">
                <a:solidFill>
                  <a:srgbClr val="9E8818"/>
                </a:solidFill>
                <a:latin typeface="Franklin Gothic Demi" pitchFamily="34" charset="0"/>
                <a:hlinkClick r:id="rId12" action="ppaction://hlinksldjump"/>
              </a:rPr>
              <a:t>present simple</a:t>
            </a:r>
            <a:endParaRPr lang="nl-NL" i="1" dirty="0">
              <a:solidFill>
                <a:srgbClr val="9E881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3" grpId="0" autoUpdateAnimBg="0"/>
      <p:bldP spid="91145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DD0B1F"/>
                </a:solidFill>
                <a:latin typeface="Franklin Gothic Demi" pitchFamily="34" charset="0"/>
                <a:hlinkClick r:id="rId3" action="ppaction://hlinksldjump"/>
              </a:rPr>
              <a:t>future simple</a:t>
            </a:r>
            <a:endParaRPr lang="nl-NL" sz="1800" b="1" dirty="0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4" action="ppaction://hlinksldjump"/>
              </a:rPr>
              <a:t>future continuous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  <a:hlinkClick r:id="rId5" action="ppaction://hlinksldjump"/>
              </a:rPr>
              <a:t>future perfect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solidFill>
                  <a:srgbClr val="764708"/>
                </a:solidFill>
              </a:rPr>
              <a:t>  </a:t>
            </a:r>
            <a:r>
              <a:rPr lang="nl-BE" sz="1800" b="1" dirty="0">
                <a:solidFill>
                  <a:srgbClr val="764708"/>
                </a:solidFill>
                <a:latin typeface="Franklin Gothic Demi" pitchFamily="34" charset="0"/>
                <a:hlinkClick r:id="rId6" action="ppaction://hlinksldjump"/>
              </a:rPr>
              <a:t>future perfect continuous</a:t>
            </a:r>
            <a:endParaRPr lang="nl-NL" sz="1800" b="1" dirty="0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0" y="990600"/>
            <a:ext cx="914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to express a </a:t>
            </a:r>
            <a:r>
              <a:rPr lang="en-GB" b="1">
                <a:latin typeface="Franklin Gothic Demi" pitchFamily="34" charset="0"/>
                <a:cs typeface="Times New Roman" charset="0"/>
              </a:rPr>
              <a:t>pure future. </a:t>
            </a:r>
            <a:r>
              <a:rPr lang="en-GB">
                <a:latin typeface="Franklin Gothic Demi" pitchFamily="34" charset="0"/>
                <a:cs typeface="Times New Roman" charset="0"/>
              </a:rPr>
              <a:t>Actions expressed in the simple future are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bound to happen because of the course of time.</a:t>
            </a:r>
            <a:r>
              <a:rPr lang="en-GB">
                <a:latin typeface="Franklin Gothic Demi" pitchFamily="34" charset="0"/>
                <a:cs typeface="Times New Roman" charset="0"/>
              </a:rPr>
              <a:t> This means that the speaker has no power over the events, that he cannot control what will happen. For this reason this tense is also called the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uncertain future.</a:t>
            </a:r>
            <a:r>
              <a:rPr lang="en-GB">
                <a:latin typeface="Franklin Gothic Demi" pitchFamily="34" charset="0"/>
                <a:cs typeface="Times New Roman" charset="0"/>
              </a:rPr>
              <a:t>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0" y="38862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be </a:t>
            </a:r>
            <a:r>
              <a:rPr lang="en-GB">
                <a:latin typeface="Franklin Gothic Demi" pitchFamily="34" charset="0"/>
                <a:cs typeface="Times New Roman" charset="0"/>
              </a:rPr>
              <a:t> sixteen years old next Friday.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baby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be born </a:t>
            </a:r>
            <a:r>
              <a:rPr lang="en-GB">
                <a:latin typeface="Franklin Gothic Demi" pitchFamily="34" charset="0"/>
                <a:cs typeface="Times New Roman" charset="0"/>
              </a:rPr>
              <a:t>next month</a:t>
            </a: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simple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0" y="9906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We often use this tense with </a:t>
            </a:r>
            <a:r>
              <a:rPr lang="en-GB" b="1">
                <a:latin typeface="Franklin Gothic Demi" pitchFamily="34" charset="0"/>
                <a:cs typeface="Times New Roman" charset="0"/>
              </a:rPr>
              <a:t>particular verbs;</a:t>
            </a:r>
            <a:r>
              <a:rPr lang="en-GB">
                <a:latin typeface="Franklin Gothic Demi" pitchFamily="34" charset="0"/>
                <a:cs typeface="Times New Roman" charset="0"/>
              </a:rPr>
              <a:t> such as </a:t>
            </a:r>
            <a:r>
              <a:rPr lang="en-GB" i="1">
                <a:latin typeface="Franklin Gothic Demi" pitchFamily="34" charset="0"/>
                <a:cs typeface="Times New Roman" charset="0"/>
              </a:rPr>
              <a:t>think – know – believe – suppose – expect – hope </a:t>
            </a:r>
            <a:r>
              <a:rPr lang="en-GB">
                <a:latin typeface="Franklin Gothic Demi" pitchFamily="34" charset="0"/>
                <a:cs typeface="Times New Roman" charset="0"/>
              </a:rPr>
              <a:t> to express beliefs, convictions, hope, expectations, knowledge and opinions about the future.</a:t>
            </a:r>
          </a:p>
          <a:p>
            <a:pPr>
              <a:spcBef>
                <a:spcPct val="50000"/>
              </a:spcBef>
            </a:pPr>
            <a:endParaRPr lang="nl-BE">
              <a:latin typeface="Franklin Gothic Demi" pitchFamily="34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0" y="38862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think Brazil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win.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don’t suppose she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be promoted now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simple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990600"/>
            <a:ext cx="914400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often use this tense with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particular verbs;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such as </a:t>
            </a:r>
            <a:r>
              <a:rPr lang="en-GB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think – know – believe – suppose – expect – hope 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to express beliefs, convictions, hope, expectations, knowledge and opinions about the future</a:t>
            </a:r>
            <a:r>
              <a:rPr lang="en-GB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.</a:t>
            </a:r>
            <a:r>
              <a:rPr lang="en-GB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We often use it with </a:t>
            </a:r>
            <a:r>
              <a:rPr lang="en-GB" b="1">
                <a:latin typeface="Franklin Gothic Demi" pitchFamily="34" charset="0"/>
                <a:cs typeface="Times New Roman" charset="0"/>
              </a:rPr>
              <a:t>particular adverbs</a:t>
            </a:r>
            <a:r>
              <a:rPr lang="en-GB">
                <a:latin typeface="Franklin Gothic Demi" pitchFamily="34" charset="0"/>
                <a:cs typeface="Times New Roman" charset="0"/>
              </a:rPr>
              <a:t> such as: </a:t>
            </a:r>
            <a:r>
              <a:rPr lang="en-GB" i="1">
                <a:latin typeface="Franklin Gothic Demi" pitchFamily="34" charset="0"/>
                <a:cs typeface="Times New Roman" charset="0"/>
              </a:rPr>
              <a:t>probably – possibly –perhaps </a:t>
            </a:r>
            <a:r>
              <a:rPr lang="en-GB">
                <a:latin typeface="Franklin Gothic Demi" pitchFamily="34" charset="0"/>
                <a:cs typeface="Times New Roman" charset="0"/>
              </a:rPr>
              <a:t>to express uncertainty about the future.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BE">
              <a:latin typeface="Franklin Gothic Demi" pitchFamily="34" charset="0"/>
            </a:endParaRP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0" y="38862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</a:t>
            </a:r>
            <a:r>
              <a:rPr lang="en-GB">
                <a:latin typeface="Franklin Gothic Demi" pitchFamily="34" charset="0"/>
                <a:cs typeface="Times New Roman" charset="0"/>
              </a:rPr>
              <a:t>probably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ask </a:t>
            </a:r>
            <a:r>
              <a:rPr lang="en-GB">
                <a:latin typeface="Franklin Gothic Demi" pitchFamily="34" charset="0"/>
                <a:cs typeface="Times New Roman" charset="0"/>
              </a:rPr>
              <a:t>the general manager.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matter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</a:t>
            </a:r>
            <a:r>
              <a:rPr lang="en-GB">
                <a:latin typeface="Franklin Gothic Demi" pitchFamily="34" charset="0"/>
                <a:cs typeface="Times New Roman" charset="0"/>
              </a:rPr>
              <a:t>probably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not be raised</a:t>
            </a:r>
            <a:r>
              <a:rPr lang="en-GB">
                <a:latin typeface="Franklin Gothic Demi" pitchFamily="34" charset="0"/>
                <a:cs typeface="Times New Roman" charset="0"/>
              </a:rPr>
              <a:t> before the commission’s first meeting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simple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0" y="990600"/>
            <a:ext cx="91440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often use this tense with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particular verbs;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such as </a:t>
            </a:r>
            <a:r>
              <a:rPr lang="en-GB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think – know – believe – suppose – expect – hope 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to express beliefs, convictions, hope, expectations, knowledge and opinions about the future.</a:t>
            </a:r>
            <a:r>
              <a:rPr lang="en-GB">
                <a:effectLst>
                  <a:outerShdw blurRad="38100" dist="38100" dir="2700000" algn="tl">
                    <a:srgbClr val="FFFFFF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often use it with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particular adverbs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such as: </a:t>
            </a:r>
            <a:r>
              <a:rPr lang="en-GB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probably – possibly –perhaps 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express uncertainty about the future</a:t>
            </a:r>
            <a:r>
              <a:rPr lang="en-GB">
                <a:latin typeface="Franklin Gothic Demi" pitchFamily="34" charset="0"/>
                <a:cs typeface="Times New Roman" charset="0"/>
              </a:rPr>
              <a:t>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endParaRPr lang="nl-BE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The simple present is used </a:t>
            </a:r>
            <a:r>
              <a:rPr lang="en-GB" b="1">
                <a:latin typeface="Franklin Gothic Demi" pitchFamily="34" charset="0"/>
                <a:cs typeface="Times New Roman" charset="0"/>
              </a:rPr>
              <a:t>in conditional clauses and time clauses. </a:t>
            </a:r>
            <a:r>
              <a:rPr lang="en-GB">
                <a:latin typeface="Franklin Gothic Demi" pitchFamily="34" charset="0"/>
                <a:cs typeface="Times New Roman" charset="0"/>
              </a:rPr>
              <a:t>The simple future is used in the main clause (not in the if-clause).</a:t>
            </a:r>
            <a:r>
              <a:rPr lang="nl-NL">
                <a:latin typeface="Franklin Gothic Demi" pitchFamily="34" charset="0"/>
              </a:rPr>
              <a:t> </a:t>
            </a:r>
            <a:endParaRPr lang="nl-BE">
              <a:latin typeface="Franklin Gothic Demi" pitchFamily="34" charset="0"/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0" y="5194300"/>
            <a:ext cx="9144000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5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‘ll help</a:t>
            </a:r>
            <a:r>
              <a:rPr lang="en-GB">
                <a:latin typeface="Franklin Gothic Demi" pitchFamily="34" charset="0"/>
                <a:cs typeface="Times New Roman" charset="0"/>
              </a:rPr>
              <a:t> you if you </a:t>
            </a:r>
            <a:r>
              <a:rPr lang="en-GB" u="sng">
                <a:latin typeface="Franklin Gothic Demi" pitchFamily="34" charset="0"/>
                <a:cs typeface="Times New Roman" charset="0"/>
              </a:rPr>
              <a:t>ask</a:t>
            </a:r>
            <a:r>
              <a:rPr lang="en-GB">
                <a:latin typeface="Franklin Gothic Demi" pitchFamily="34" charset="0"/>
                <a:cs typeface="Times New Roman" charset="0"/>
              </a:rPr>
              <a:t> him.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5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‘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tell</a:t>
            </a:r>
            <a:r>
              <a:rPr lang="en-GB">
                <a:latin typeface="Franklin Gothic Demi" pitchFamily="34" charset="0"/>
                <a:cs typeface="Times New Roman" charset="0"/>
              </a:rPr>
              <a:t> him the news as soon as I </a:t>
            </a:r>
            <a:r>
              <a:rPr lang="en-GB" u="sng">
                <a:latin typeface="Franklin Gothic Demi" pitchFamily="34" charset="0"/>
                <a:cs typeface="Times New Roman" charset="0"/>
              </a:rPr>
              <a:t>see</a:t>
            </a:r>
            <a:r>
              <a:rPr lang="en-GB">
                <a:latin typeface="Franklin Gothic Demi" pitchFamily="34" charset="0"/>
                <a:cs typeface="Times New Roman" charset="0"/>
              </a:rPr>
              <a:t> him.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5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‘ll be arrested</a:t>
            </a:r>
            <a:r>
              <a:rPr lang="en-GB">
                <a:latin typeface="Franklin Gothic Demi" pitchFamily="34" charset="0"/>
                <a:cs typeface="Times New Roman" charset="0"/>
              </a:rPr>
              <a:t> the moment he </a:t>
            </a:r>
            <a:r>
              <a:rPr lang="en-GB" u="sng">
                <a:latin typeface="Franklin Gothic Demi" pitchFamily="34" charset="0"/>
                <a:cs typeface="Times New Roman" charset="0"/>
              </a:rPr>
              <a:t>sets </a:t>
            </a:r>
            <a:r>
              <a:rPr lang="en-GB">
                <a:latin typeface="Franklin Gothic Demi" pitchFamily="34" charset="0"/>
                <a:cs typeface="Times New Roman" charset="0"/>
              </a:rPr>
              <a:t> foot on Schengen soil.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5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habitual and repeated actions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with adverbs (or expressions) of frequency</a:t>
            </a:r>
          </a:p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  <a:cs typeface="Times New Roman" charset="0"/>
              </a:rPr>
              <a:t>( often – usually – sometimes -</a:t>
            </a:r>
            <a:r>
              <a:rPr lang="en-GB">
                <a:latin typeface="Franklin Gothic Demi" pitchFamily="34" charset="0"/>
                <a:cs typeface="Times New Roman" charset="0"/>
              </a:rPr>
              <a:t>seldom – rarely – always – occasionally – never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  <a:r>
              <a:rPr lang="nl-BE">
                <a:latin typeface="Franklin Gothic Demi" pitchFamily="34" charset="0"/>
                <a:cs typeface="Times New Roman" charset="0"/>
              </a:rPr>
              <a:t>– twice a week - on Tuesdays – most of the time ....)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 He often arrives late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present tense of the verb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to be + </a:t>
            </a:r>
            <a:r>
              <a:rPr lang="en-GB" i="1" baseline="-30000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going to + infinitive</a:t>
            </a:r>
            <a:r>
              <a:rPr lang="en-GB" i="1">
                <a:latin typeface="Franklin Gothic Demi" pitchFamily="34" charset="0"/>
                <a:cs typeface="Times New Roman" charset="0"/>
              </a:rPr>
              <a:t> </a:t>
            </a:r>
            <a:r>
              <a:rPr lang="en-GB">
                <a:latin typeface="Franklin Gothic Demi" pitchFamily="34" charset="0"/>
                <a:cs typeface="Times New Roman" charset="0"/>
              </a:rPr>
              <a:t> of the main verb.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I’</a:t>
            </a:r>
            <a:r>
              <a:rPr lang="en-GB" i="1">
                <a:latin typeface="Franklin Gothic Demi" pitchFamily="34" charset="0"/>
                <a:cs typeface="Times New Roman" charset="0"/>
              </a:rPr>
              <a:t> m going to watch</a:t>
            </a:r>
            <a:r>
              <a:rPr lang="en-GB">
                <a:latin typeface="Franklin Gothic Demi" pitchFamily="34" charset="0"/>
                <a:cs typeface="Times New Roman" charset="0"/>
              </a:rPr>
              <a:t> this football match on TV tonight.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What </a:t>
            </a:r>
            <a:r>
              <a:rPr lang="en-GB" i="1">
                <a:latin typeface="Franklin Gothic Demi" pitchFamily="34" charset="0"/>
                <a:cs typeface="Times New Roman" charset="0"/>
              </a:rPr>
              <a:t>are </a:t>
            </a:r>
            <a:r>
              <a:rPr lang="en-GB">
                <a:latin typeface="Franklin Gothic Demi" pitchFamily="34" charset="0"/>
                <a:cs typeface="Times New Roman" charset="0"/>
              </a:rPr>
              <a:t>you </a:t>
            </a:r>
            <a:r>
              <a:rPr lang="en-GB" i="1">
                <a:latin typeface="Franklin Gothic Demi" pitchFamily="34" charset="0"/>
                <a:cs typeface="Times New Roman" charset="0"/>
              </a:rPr>
              <a:t>going to do</a:t>
            </a:r>
            <a:r>
              <a:rPr lang="en-GB">
                <a:latin typeface="Franklin Gothic Demi" pitchFamily="34" charset="0"/>
                <a:cs typeface="Times New Roman" charset="0"/>
              </a:rPr>
              <a:t> about this 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She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isn’t going to give</a:t>
            </a:r>
            <a:r>
              <a:rPr lang="en-GB">
                <a:latin typeface="Franklin Gothic Demi" pitchFamily="34" charset="0"/>
                <a:cs typeface="Times New Roman" charset="0"/>
              </a:rPr>
              <a:t> this party next week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going to ...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</a:rPr>
              <a:t>future perfect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to talk about </a:t>
            </a:r>
            <a:r>
              <a:rPr lang="en-GB" b="1">
                <a:latin typeface="Franklin Gothic Demi" pitchFamily="34" charset="0"/>
                <a:cs typeface="Times New Roman" charset="0"/>
              </a:rPr>
              <a:t>present intentions and plans for future actions.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0" y="3581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‘</a:t>
            </a:r>
            <a:r>
              <a:rPr lang="en-GB" i="1">
                <a:latin typeface="Franklin Gothic Demi" pitchFamily="34" charset="0"/>
                <a:cs typeface="Times New Roman" charset="0"/>
              </a:rPr>
              <a:t>m going to pass</a:t>
            </a:r>
            <a:r>
              <a:rPr lang="en-GB">
                <a:latin typeface="Franklin Gothic Demi" pitchFamily="34" charset="0"/>
                <a:cs typeface="Times New Roman" charset="0"/>
              </a:rPr>
              <a:t> my exams next month.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‘</a:t>
            </a:r>
            <a:r>
              <a:rPr lang="en-GB" i="1">
                <a:latin typeface="Franklin Gothic Demi" pitchFamily="34" charset="0"/>
                <a:cs typeface="Times New Roman" charset="0"/>
              </a:rPr>
              <a:t>m going to spend</a:t>
            </a:r>
            <a:r>
              <a:rPr lang="en-GB">
                <a:latin typeface="Franklin Gothic Demi" pitchFamily="34" charset="0"/>
                <a:cs typeface="Times New Roman" charset="0"/>
              </a:rPr>
              <a:t> two weeks in Spain this summer.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going to ...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 dirty="0">
                <a:latin typeface="Franklin Gothic Demi" pitchFamily="34" charset="0"/>
              </a:rPr>
              <a:t>present simple</a:t>
            </a:r>
            <a:endParaRPr lang="nl-NL" sz="1800" b="1" dirty="0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use this tense to talk about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present intentions and plans for future actions</a:t>
            </a:r>
            <a:r>
              <a:rPr lang="en-GB" b="1">
                <a:solidFill>
                  <a:schemeClr val="bg1"/>
                </a:solidFill>
                <a:latin typeface="Franklin Gothic Demi" pitchFamily="34" charset="0"/>
                <a:cs typeface="Times New Roman" charset="0"/>
              </a:rPr>
              <a:t>.</a:t>
            </a:r>
            <a:r>
              <a:rPr lang="en-GB" b="1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Franklin Gothic Demi" pitchFamily="34" charset="0"/>
                <a:cs typeface="Times New Roman" charset="0"/>
              </a:rPr>
              <a:t>We also use </a:t>
            </a:r>
            <a:r>
              <a:rPr lang="en-GB" b="1" i="1">
                <a:latin typeface="Franklin Gothic Demi" pitchFamily="34" charset="0"/>
                <a:cs typeface="Times New Roman" charset="0"/>
              </a:rPr>
              <a:t>going to</a:t>
            </a:r>
            <a:r>
              <a:rPr lang="en-GB" b="1">
                <a:latin typeface="Franklin Gothic Demi" pitchFamily="34" charset="0"/>
                <a:cs typeface="Times New Roman" charset="0"/>
              </a:rPr>
              <a:t> in order to express subjective certainty on the part of the speaker.</a:t>
            </a:r>
            <a:endParaRPr lang="nl-NL" b="1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en-GB" b="1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0" y="3581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boat </a:t>
            </a:r>
            <a:r>
              <a:rPr lang="en-GB" i="1">
                <a:latin typeface="Franklin Gothic Demi" pitchFamily="34" charset="0"/>
                <a:cs typeface="Times New Roman" charset="0"/>
              </a:rPr>
              <a:t>is going to sink.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It’s </a:t>
            </a:r>
            <a:r>
              <a:rPr lang="en-GB" i="1">
                <a:latin typeface="Franklin Gothic Demi" pitchFamily="34" charset="0"/>
                <a:cs typeface="Times New Roman" charset="0"/>
              </a:rPr>
              <a:t>going to rain,</a:t>
            </a:r>
            <a:r>
              <a:rPr lang="en-GB">
                <a:latin typeface="Franklin Gothic Demi" pitchFamily="34" charset="0"/>
                <a:cs typeface="Times New Roman" charset="0"/>
              </a:rPr>
              <a:t> by the look 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going to ...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>
                <a:latin typeface="Franklin Gothic Demi" pitchFamily="34" charset="0"/>
                <a:cs typeface="Times New Roman" charset="0"/>
              </a:rPr>
              <a:t>We use this tense </a:t>
            </a:r>
            <a:r>
              <a:rPr lang="en-GB" b="1" i="1">
                <a:latin typeface="Franklin Gothic Demi" pitchFamily="34" charset="0"/>
                <a:cs typeface="Times New Roman" charset="0"/>
              </a:rPr>
              <a:t>to indicate definite future arrangements, actions planned in the near future.</a:t>
            </a:r>
            <a:r>
              <a:rPr lang="en-GB" i="1">
                <a:latin typeface="Franklin Gothic Demi" pitchFamily="34" charset="0"/>
                <a:cs typeface="Times New Roman" charset="0"/>
              </a:rPr>
              <a:t> We nearly always use a future time expression with it.</a:t>
            </a: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0" y="3810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‘s starting </a:t>
            </a:r>
            <a:r>
              <a:rPr lang="en-GB">
                <a:latin typeface="Franklin Gothic Demi" pitchFamily="34" charset="0"/>
                <a:cs typeface="Times New Roman" charset="0"/>
              </a:rPr>
              <a:t>his new job next Monday.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I’</a:t>
            </a:r>
            <a:r>
              <a:rPr lang="en-GB" i="1">
                <a:latin typeface="Franklin Gothic Demi" pitchFamily="34" charset="0"/>
                <a:cs typeface="Times New Roman" charset="0"/>
              </a:rPr>
              <a:t> m taking </a:t>
            </a:r>
            <a:r>
              <a:rPr lang="en-GB">
                <a:latin typeface="Franklin Gothic Demi" pitchFamily="34" charset="0"/>
                <a:cs typeface="Times New Roman" charset="0"/>
              </a:rPr>
              <a:t>the 11 o’clock train to Berlin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use this tense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to indicate</a:t>
            </a:r>
            <a:r>
              <a:rPr lang="en-GB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definite future arrangements, actions planned in the near future.</a:t>
            </a:r>
            <a:r>
              <a:rPr lang="en-GB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We nearly always use a future time expression with it.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Note: do not confuse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intention </a:t>
            </a:r>
            <a:r>
              <a:rPr lang="en-GB" i="1">
                <a:latin typeface="Franklin Gothic Demi" pitchFamily="34" charset="0"/>
                <a:cs typeface="Times New Roman" charset="0"/>
              </a:rPr>
              <a:t>( to be + going to + verb) </a:t>
            </a:r>
            <a:r>
              <a:rPr lang="en-GB">
                <a:latin typeface="Franklin Gothic Demi" pitchFamily="34" charset="0"/>
                <a:cs typeface="Times New Roman" charset="0"/>
              </a:rPr>
              <a:t> and </a:t>
            </a:r>
            <a:r>
              <a:rPr lang="en-GB" b="1">
                <a:latin typeface="Franklin Gothic Demi" pitchFamily="34" charset="0"/>
                <a:cs typeface="Times New Roman" charset="0"/>
              </a:rPr>
              <a:t>arrangement </a:t>
            </a:r>
            <a:r>
              <a:rPr lang="en-GB" i="1">
                <a:latin typeface="Franklin Gothic Demi" pitchFamily="34" charset="0"/>
                <a:cs typeface="Times New Roman" charset="0"/>
              </a:rPr>
              <a:t>(to be + present participle).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0" y="3810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I’m going to stay in London.  = </a:t>
            </a:r>
            <a:r>
              <a:rPr lang="en-GB" b="1">
                <a:latin typeface="Franklin Gothic Demi" pitchFamily="34" charset="0"/>
                <a:cs typeface="Times New Roman" charset="0"/>
              </a:rPr>
              <a:t>intention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I’m going to London next weekend = </a:t>
            </a:r>
            <a:r>
              <a:rPr lang="en-GB" b="1">
                <a:latin typeface="Franklin Gothic Demi" pitchFamily="34" charset="0"/>
                <a:cs typeface="Times New Roman" charset="0"/>
              </a:rPr>
              <a:t>arrangement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infinitive of the main verb</a:t>
            </a:r>
            <a:r>
              <a:rPr lang="en-GB">
                <a:latin typeface="Franklin Gothic Demi" pitchFamily="34" charset="0"/>
                <a:cs typeface="Times New Roman" charset="0"/>
              </a:rPr>
              <a:t>. The negative and interrogative are formed with the </a:t>
            </a:r>
            <a:r>
              <a:rPr lang="en-GB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present tense of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to do + infinitive</a:t>
            </a:r>
            <a:r>
              <a:rPr lang="nl-NL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>
              <a:solidFill>
                <a:srgbClr val="009400"/>
              </a:solidFill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plane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takes off </a:t>
            </a:r>
            <a:r>
              <a:rPr lang="en-GB">
                <a:latin typeface="Franklin Gothic Demi" pitchFamily="34" charset="0"/>
                <a:cs typeface="Times New Roman" charset="0"/>
              </a:rPr>
              <a:t>at 7.30 local time.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match </a:t>
            </a:r>
            <a:r>
              <a:rPr lang="en-GB" i="1">
                <a:latin typeface="Franklin Gothic Demi" pitchFamily="34" charset="0"/>
                <a:cs typeface="Times New Roman" charset="0"/>
              </a:rPr>
              <a:t>begins </a:t>
            </a:r>
            <a:r>
              <a:rPr lang="en-GB">
                <a:latin typeface="Franklin Gothic Demi" pitchFamily="34" charset="0"/>
                <a:cs typeface="Times New Roman" charset="0"/>
              </a:rPr>
              <a:t>at 14.00 hours.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You </a:t>
            </a:r>
            <a:r>
              <a:rPr lang="en-GB" i="1">
                <a:latin typeface="Franklin Gothic Demi" pitchFamily="34" charset="0"/>
                <a:cs typeface="Times New Roman" charset="0"/>
              </a:rPr>
              <a:t>leave </a:t>
            </a:r>
            <a:r>
              <a:rPr lang="en-GB">
                <a:latin typeface="Franklin Gothic Demi" pitchFamily="34" charset="0"/>
                <a:cs typeface="Times New Roman" charset="0"/>
              </a:rPr>
              <a:t>from Kennedy airport at noon, and </a:t>
            </a:r>
            <a:r>
              <a:rPr lang="en-GB" i="1">
                <a:latin typeface="Franklin Gothic Demi" pitchFamily="34" charset="0"/>
                <a:cs typeface="Times New Roman" charset="0"/>
              </a:rPr>
              <a:t>arrive</a:t>
            </a:r>
            <a:r>
              <a:rPr lang="en-GB">
                <a:latin typeface="Franklin Gothic Demi" pitchFamily="34" charset="0"/>
                <a:cs typeface="Times New Roman" charset="0"/>
              </a:rPr>
              <a:t> in Paris at 15.00 hours GMT.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present simple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to talk about</a:t>
            </a:r>
            <a:r>
              <a:rPr lang="en-GB" b="1">
                <a:latin typeface="Franklin Gothic Demi" pitchFamily="34" charset="0"/>
                <a:cs typeface="Times New Roman" charset="0"/>
              </a:rPr>
              <a:t> planned future actions. </a:t>
            </a:r>
            <a:r>
              <a:rPr lang="en-GB">
                <a:latin typeface="Franklin Gothic Demi" pitchFamily="34" charset="0"/>
                <a:cs typeface="Times New Roman" charset="0"/>
              </a:rPr>
              <a:t>We usually use it to describe travel plans, time tables, departures, arrivals.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 </a:t>
            </a: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bus leaves at 15.30.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reception starts at 19.00 hours.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ferry leaves Dover at 12.30 tomorrow and we arrive at Calais at 13.15.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present simple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 </a:t>
            </a:r>
            <a:r>
              <a:rPr lang="en-GB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future simple of</a:t>
            </a:r>
            <a:r>
              <a:rPr lang="en-GB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 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to be + present participle</a:t>
            </a:r>
            <a:r>
              <a:rPr lang="en-GB" i="1">
                <a:latin typeface="Franklin Gothic Demi" pitchFamily="34" charset="0"/>
                <a:cs typeface="Times New Roman" charset="0"/>
              </a:rPr>
              <a:t> of the main verb.</a:t>
            </a: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We’ 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be flying</a:t>
            </a:r>
            <a:r>
              <a:rPr lang="en-GB">
                <a:latin typeface="Franklin Gothic Demi" pitchFamily="34" charset="0"/>
                <a:cs typeface="Times New Roman" charset="0"/>
              </a:rPr>
              <a:t> to Rome this time next week.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What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</a:t>
            </a:r>
            <a:r>
              <a:rPr lang="en-GB">
                <a:latin typeface="Franklin Gothic Demi" pitchFamily="34" charset="0"/>
                <a:cs typeface="Times New Roman" charset="0"/>
              </a:rPr>
              <a:t>you </a:t>
            </a:r>
            <a:r>
              <a:rPr lang="en-GB" i="1">
                <a:latin typeface="Franklin Gothic Demi" pitchFamily="34" charset="0"/>
                <a:cs typeface="Times New Roman" charset="0"/>
              </a:rPr>
              <a:t>be doing</a:t>
            </a:r>
            <a:r>
              <a:rPr lang="en-GB">
                <a:latin typeface="Franklin Gothic Demi" pitchFamily="34" charset="0"/>
                <a:cs typeface="Times New Roman" charset="0"/>
              </a:rPr>
              <a:t> this time next week?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won’t be sitting</a:t>
            </a:r>
            <a:r>
              <a:rPr lang="en-GB">
                <a:latin typeface="Franklin Gothic Demi" pitchFamily="34" charset="0"/>
                <a:cs typeface="Times New Roman" charset="0"/>
              </a:rPr>
              <a:t> in the classroom at 6 o’clock tomorrow.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987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 </a:t>
            </a:r>
            <a:r>
              <a:rPr lang="en-GB">
                <a:latin typeface="Franklin Gothic Demi" pitchFamily="34" charset="0"/>
                <a:cs typeface="Times New Roman" charset="0"/>
              </a:rPr>
              <a:t>We use this tense for actions that </a:t>
            </a:r>
            <a:r>
              <a:rPr lang="en-GB" b="1">
                <a:latin typeface="Franklin Gothic Demi" pitchFamily="34" charset="0"/>
                <a:cs typeface="Times New Roman" charset="0"/>
              </a:rPr>
              <a:t>will be in progress at a certain time in the future.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 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At 11.45 next Friday, I ‘ 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be doing my chemistry exam.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I’ 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be hiking </a:t>
            </a:r>
            <a:r>
              <a:rPr lang="en-GB">
                <a:latin typeface="Franklin Gothic Demi" pitchFamily="34" charset="0"/>
                <a:cs typeface="Times New Roman" charset="0"/>
              </a:rPr>
              <a:t> through the States this time next year.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  <a:r>
              <a:rPr lang="nl-NL">
                <a:latin typeface="Franklin Gothic Demi" pitchFamily="34" charset="0"/>
                <a:cs typeface="Times New Roman" charset="0"/>
              </a:rPr>
              <a:t> 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  <a:cs typeface="Times New Roman" charset="0"/>
              </a:rPr>
              <a:t>This time next week I’ll be taking my driving test.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457200" y="19812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39624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3429000" y="2133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381000" y="20574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5105400" y="18288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5791200" y="1219200"/>
            <a:ext cx="0" cy="6858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5105400" y="22098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habitual and repeated actions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with adverbs (or expressions) of frequency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Certain verbs are usually only used in the simple form</a:t>
            </a:r>
          </a:p>
          <a:p>
            <a:pPr>
              <a:spcBef>
                <a:spcPct val="50000"/>
              </a:spcBef>
            </a:pPr>
            <a:endParaRPr lang="en-GB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 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762000" y="2743200"/>
            <a:ext cx="79248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/>
          </a:p>
        </p:txBody>
      </p:sp>
      <p:graphicFrame>
        <p:nvGraphicFramePr>
          <p:cNvPr id="16396" name="Group 12"/>
          <p:cNvGraphicFramePr>
            <a:graphicFrameLocks noGrp="1"/>
          </p:cNvGraphicFramePr>
          <p:nvPr/>
        </p:nvGraphicFramePr>
        <p:xfrm>
          <a:off x="533400" y="2895600"/>
          <a:ext cx="8458200" cy="1590040"/>
        </p:xfrm>
        <a:graphic>
          <a:graphicData uri="http://schemas.openxmlformats.org/drawingml/2006/table">
            <a:tbl>
              <a:tblPr/>
              <a:tblGrid>
                <a:gridCol w="2081213"/>
                <a:gridCol w="63769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verbs of the </a:t>
                      </a:r>
                      <a:r>
                        <a:rPr kumimoji="0" lang="nl-B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senses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EA021E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see- hear- smell – notice – recognize</a:t>
                      </a:r>
                      <a:endParaRPr kumimoji="0" lang="nl-NL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verbs of </a:t>
                      </a:r>
                      <a:r>
                        <a:rPr kumimoji="0" lang="nl-B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emotions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EA021E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want – desire – refuse – forgive – wish – care – love – hate – like – dislike</a:t>
                      </a:r>
                      <a:endParaRPr kumimoji="0" lang="nl-NL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verbs of </a:t>
                      </a:r>
                      <a:r>
                        <a:rPr kumimoji="0" lang="nl-B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021E"/>
                          </a:solidFill>
                          <a:effectLst/>
                          <a:latin typeface="Franklin Gothic Demi" pitchFamily="34" charset="0"/>
                        </a:rPr>
                        <a:t>thinking</a:t>
                      </a: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EA021E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charset="0"/>
                        </a:rPr>
                        <a:t>think – feel – realize – understand – know – mean – suppose – believe – expect – remember – forget</a:t>
                      </a: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0" y="4648200"/>
            <a:ext cx="5867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Example</a:t>
            </a:r>
          </a:p>
          <a:p>
            <a:pPr algn="r">
              <a:spcBef>
                <a:spcPct val="10000"/>
              </a:spcBef>
            </a:pPr>
            <a:r>
              <a:rPr lang="nl-BE">
                <a:latin typeface="Franklin Gothic Demi" pitchFamily="34" charset="0"/>
              </a:rPr>
              <a:t>Do you see what I mean? </a:t>
            </a:r>
          </a:p>
          <a:p>
            <a:pPr algn="r">
              <a:spcBef>
                <a:spcPct val="10000"/>
              </a:spcBef>
            </a:pPr>
            <a:r>
              <a:rPr lang="nl-BE">
                <a:latin typeface="Franklin Gothic Demi" pitchFamily="34" charset="0"/>
              </a:rPr>
              <a:t>She likes my brother  very much.</a:t>
            </a:r>
          </a:p>
          <a:p>
            <a:pPr algn="r">
              <a:spcBef>
                <a:spcPct val="10000"/>
              </a:spcBef>
            </a:pPr>
            <a:r>
              <a:rPr lang="nl-BE">
                <a:latin typeface="Franklin Gothic Demi" pitchFamily="34" charset="0"/>
              </a:rPr>
              <a:t>I suppose he realizes that now.</a:t>
            </a:r>
          </a:p>
          <a:p>
            <a:pPr>
              <a:spcBef>
                <a:spcPct val="50000"/>
              </a:spcBef>
            </a:pPr>
            <a:endParaRPr lang="nl-NL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The future continuous is also used to express </a:t>
            </a:r>
            <a:r>
              <a:rPr lang="en-GB" b="1">
                <a:latin typeface="Franklin Gothic Demi" pitchFamily="34" charset="0"/>
                <a:cs typeface="Times New Roman" charset="0"/>
              </a:rPr>
              <a:t>long-term arrangements,</a:t>
            </a:r>
            <a:r>
              <a:rPr lang="en-GB">
                <a:latin typeface="Franklin Gothic Demi" pitchFamily="34" charset="0"/>
                <a:cs typeface="Times New Roman" charset="0"/>
              </a:rPr>
              <a:t> especially for travelling.</a:t>
            </a: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 band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be travelling</a:t>
            </a:r>
            <a:r>
              <a:rPr lang="en-GB">
                <a:latin typeface="Franklin Gothic Demi" pitchFamily="34" charset="0"/>
                <a:cs typeface="Times New Roman" charset="0"/>
              </a:rPr>
              <a:t> through Scandinavia at the end of the month. They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be giving</a:t>
            </a:r>
            <a:r>
              <a:rPr lang="en-GB">
                <a:latin typeface="Franklin Gothic Demi" pitchFamily="34" charset="0"/>
                <a:cs typeface="Times New Roman" charset="0"/>
              </a:rPr>
              <a:t> three performances there.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The future continuous is also used to express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long-term arrangements,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especially for travelling.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The future continuous is also used to ask </a:t>
            </a:r>
            <a:r>
              <a:rPr lang="en-GB" b="1">
                <a:latin typeface="Franklin Gothic Demi" pitchFamily="34" charset="0"/>
                <a:cs typeface="Times New Roman" charset="0"/>
              </a:rPr>
              <a:t>very polite questions about future activities. </a:t>
            </a:r>
            <a:r>
              <a:rPr lang="en-GB">
                <a:latin typeface="Franklin Gothic Demi" pitchFamily="34" charset="0"/>
                <a:cs typeface="Times New Roman" charset="0"/>
              </a:rPr>
              <a:t>By using the future continuous tense, the speaker asking the questions shows that he does not want to influence the other person’s decision in any way at all.</a:t>
            </a:r>
            <a:endParaRPr lang="nl-NL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0" y="40386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Where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you be having </a:t>
            </a:r>
            <a:r>
              <a:rPr lang="en-GB">
                <a:latin typeface="Franklin Gothic Demi" pitchFamily="34" charset="0"/>
                <a:cs typeface="Times New Roman" charset="0"/>
              </a:rPr>
              <a:t>dinner, Sir?  (secretary to boss)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What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you be having, </a:t>
            </a:r>
            <a:r>
              <a:rPr lang="en-GB">
                <a:latin typeface="Franklin Gothic Demi" pitchFamily="34" charset="0"/>
                <a:cs typeface="Times New Roman" charset="0"/>
              </a:rPr>
              <a:t>Madam? (waiter to customer)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DD0B1F"/>
                </a:solidFill>
                <a:latin typeface="Franklin Gothic Demi" pitchFamily="34" charset="0"/>
              </a:rPr>
              <a:t>future continuous</a:t>
            </a:r>
            <a:endParaRPr lang="nl-NL" sz="1800" b="1">
              <a:solidFill>
                <a:srgbClr val="DD0B1F"/>
              </a:solidFill>
              <a:latin typeface="Franklin Gothic Demi" pitchFamily="34" charset="0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The future continuous is also used to express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long-term arrangements,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 especially for travelling.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The future continuous is also used to ask </a:t>
            </a:r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very polite questions about future activities. 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By using the future continuous tense, the speaker asking the questions shows that he does not want to influence the other person’s decision in any way at all.</a:t>
            </a:r>
            <a:r>
              <a:rPr lang="en-GB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Franklin Gothic Demi" pitchFamily="34" charset="0"/>
                <a:cs typeface="Times New Roman" charset="0"/>
              </a:rPr>
              <a:t>The future continuous is also used to </a:t>
            </a:r>
            <a:r>
              <a:rPr lang="en-GB" b="1">
                <a:latin typeface="Franklin Gothic Demi" pitchFamily="34" charset="0"/>
                <a:cs typeface="Times New Roman" charset="0"/>
              </a:rPr>
              <a:t>make deductions</a:t>
            </a:r>
            <a:r>
              <a:rPr lang="en-GB">
                <a:latin typeface="Franklin Gothic Demi" pitchFamily="34" charset="0"/>
                <a:cs typeface="Times New Roman" charset="0"/>
              </a:rPr>
              <a:t> about what is happening at the moment of speaking.</a:t>
            </a:r>
            <a:endParaRPr lang="nl-NL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0" y="4757738"/>
            <a:ext cx="91440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be working</a:t>
            </a:r>
            <a:r>
              <a:rPr lang="en-GB">
                <a:latin typeface="Franklin Gothic Demi" pitchFamily="34" charset="0"/>
                <a:cs typeface="Times New Roman" charset="0"/>
              </a:rPr>
              <a:t> in his garden now. Otherwise, he would have heard the phone.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1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She hasn’t begun making up the beds. She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</a:t>
            </a:r>
            <a:r>
              <a:rPr lang="en-GB">
                <a:latin typeface="Franklin Gothic Demi" pitchFamily="34" charset="0"/>
                <a:cs typeface="Times New Roman" charset="0"/>
              </a:rPr>
              <a:t>still </a:t>
            </a:r>
            <a:r>
              <a:rPr lang="en-GB" i="1">
                <a:latin typeface="Franklin Gothic Demi" pitchFamily="34" charset="0"/>
                <a:cs typeface="Times New Roman" charset="0"/>
              </a:rPr>
              <a:t>be doing </a:t>
            </a:r>
            <a:r>
              <a:rPr lang="en-GB">
                <a:latin typeface="Franklin Gothic Demi" pitchFamily="34" charset="0"/>
                <a:cs typeface="Times New Roman" charset="0"/>
              </a:rPr>
              <a:t>the washing up.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40000"/>
                </a:solidFill>
                <a:latin typeface="Franklin Gothic Demi" pitchFamily="34" charset="0"/>
              </a:rPr>
              <a:t>future perfect</a:t>
            </a:r>
            <a:endParaRPr lang="nl-NL" sz="1800" b="1">
              <a:solidFill>
                <a:srgbClr val="E40000"/>
              </a:solidFill>
              <a:latin typeface="Franklin Gothic Demi" pitchFamily="34" charset="0"/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nl-NL">
                <a:latin typeface="Franklin Gothic Demi" pitchFamily="34" charset="0"/>
                <a:cs typeface="Times New Roman" charset="0"/>
              </a:rPr>
              <a:t> </a:t>
            </a:r>
            <a:r>
              <a:rPr lang="en-GB">
                <a:latin typeface="Franklin Gothic Demi" pitchFamily="34" charset="0"/>
                <a:cs typeface="Times New Roman" charset="0"/>
              </a:rPr>
              <a:t>This tense is formed with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will + have + past participle</a:t>
            </a:r>
            <a:r>
              <a:rPr lang="en-GB" i="1">
                <a:latin typeface="Franklin Gothic Demi" pitchFamily="34" charset="0"/>
                <a:cs typeface="Times New Roman" charset="0"/>
              </a:rPr>
              <a:t> of the main verb.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‘ll have finalized </a:t>
            </a:r>
            <a:r>
              <a:rPr lang="en-GB">
                <a:latin typeface="Franklin Gothic Demi" pitchFamily="34" charset="0"/>
                <a:cs typeface="Times New Roman" charset="0"/>
              </a:rPr>
              <a:t>their business by noon.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i="1">
                <a:latin typeface="Franklin Gothic Demi" pitchFamily="34" charset="0"/>
                <a:cs typeface="Times New Roman" charset="0"/>
              </a:rPr>
              <a:t>Will </a:t>
            </a:r>
            <a:r>
              <a:rPr lang="en-GB">
                <a:latin typeface="Franklin Gothic Demi" pitchFamily="34" charset="0"/>
                <a:cs typeface="Times New Roman" charset="0"/>
              </a:rPr>
              <a:t>they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have copied</a:t>
            </a:r>
            <a:r>
              <a:rPr lang="en-GB">
                <a:latin typeface="Franklin Gothic Demi" pitchFamily="34" charset="0"/>
                <a:cs typeface="Times New Roman" charset="0"/>
              </a:rPr>
              <a:t> all that material by Friday morning?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They </a:t>
            </a:r>
            <a:r>
              <a:rPr lang="en-GB" i="1">
                <a:latin typeface="Franklin Gothic Demi" pitchFamily="34" charset="0"/>
                <a:cs typeface="Times New Roman" charset="0"/>
              </a:rPr>
              <a:t> won’t have organized </a:t>
            </a:r>
            <a:r>
              <a:rPr lang="en-GB">
                <a:latin typeface="Franklin Gothic Demi" pitchFamily="34" charset="0"/>
                <a:cs typeface="Times New Roman" charset="0"/>
              </a:rPr>
              <a:t>this course by the end of this year.</a:t>
            </a:r>
            <a:r>
              <a:rPr lang="nl-NL">
                <a:latin typeface="Franklin Gothic Demi" pitchFamily="34" charset="0"/>
                <a:cs typeface="Times New Roman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40000"/>
                </a:solidFill>
                <a:latin typeface="Franklin Gothic Demi" pitchFamily="34" charset="0"/>
              </a:rPr>
              <a:t>future perfect</a:t>
            </a:r>
            <a:endParaRPr lang="nl-NL" sz="1800" b="1">
              <a:solidFill>
                <a:srgbClr val="E40000"/>
              </a:solidFill>
              <a:latin typeface="Franklin Gothic Demi" pitchFamily="34" charset="0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to describe </a:t>
            </a:r>
            <a:r>
              <a:rPr lang="en-GB" b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actions which we know will (or will not) be completed</a:t>
            </a:r>
            <a:r>
              <a:rPr lang="en-GB">
                <a:latin typeface="Franklin Gothic Demi" pitchFamily="34" charset="0"/>
                <a:cs typeface="Times New Roman" charset="0"/>
              </a:rPr>
              <a:t> by a certain time in the future.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‘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have finished</a:t>
            </a:r>
            <a:r>
              <a:rPr lang="en-GB">
                <a:latin typeface="Franklin Gothic Demi" pitchFamily="34" charset="0"/>
                <a:cs typeface="Times New Roman" charset="0"/>
              </a:rPr>
              <a:t> this book by the end of the week.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40000"/>
                </a:solidFill>
                <a:latin typeface="Franklin Gothic Demi" pitchFamily="34" charset="0"/>
              </a:rPr>
              <a:t>future perfect</a:t>
            </a:r>
            <a:endParaRPr lang="nl-NL" sz="1800" b="1">
              <a:solidFill>
                <a:srgbClr val="E40000"/>
              </a:solidFill>
              <a:latin typeface="Franklin Gothic Demi" pitchFamily="34" charset="0"/>
            </a:endParaRP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By the end of next week, I’ll have finished my exams.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</a:endParaRP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457200" y="19812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>
            <a:off x="39624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3429000" y="2133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381000" y="20574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5105400" y="1828800"/>
            <a:ext cx="1447800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 flipV="1">
            <a:off x="6553200" y="2209800"/>
            <a:ext cx="0" cy="9144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5181600" y="3124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/>
              <a:t>end of next week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E40000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E40000"/>
              </a:solidFill>
              <a:latin typeface="Franklin Gothic Demi" pitchFamily="34" charset="0"/>
            </a:endParaRPr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FORM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This tense is formed with the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future perfect tense</a:t>
            </a:r>
            <a:r>
              <a:rPr lang="en-GB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 of </a:t>
            </a:r>
            <a:r>
              <a:rPr lang="en-GB" i="1">
                <a:solidFill>
                  <a:srgbClr val="009400"/>
                </a:solidFill>
                <a:latin typeface="Franklin Gothic Demi" pitchFamily="34" charset="0"/>
                <a:cs typeface="Times New Roman" charset="0"/>
              </a:rPr>
              <a:t>to be + present participle</a:t>
            </a:r>
            <a:r>
              <a:rPr lang="en-GB" i="1">
                <a:latin typeface="Franklin Gothic Demi" pitchFamily="34" charset="0"/>
                <a:cs typeface="Times New Roman" charset="0"/>
              </a:rPr>
              <a:t> </a:t>
            </a:r>
            <a:r>
              <a:rPr lang="en-GB">
                <a:latin typeface="Franklin Gothic Demi" pitchFamily="34" charset="0"/>
                <a:cs typeface="Times New Roman" charset="0"/>
              </a:rPr>
              <a:t>of rthe main verb.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Examples</a:t>
            </a:r>
            <a:endParaRPr lang="nl-NL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By the end of this year, we ‘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have been experimenting</a:t>
            </a:r>
            <a:r>
              <a:rPr lang="en-GB">
                <a:latin typeface="Franklin Gothic Demi" pitchFamily="34" charset="0"/>
                <a:cs typeface="Times New Roman" charset="0"/>
              </a:rPr>
              <a:t> with this polymer for more than three months.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How long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will you have been living</a:t>
            </a:r>
            <a:r>
              <a:rPr lang="en-GB">
                <a:latin typeface="Franklin Gothic Demi" pitchFamily="34" charset="0"/>
                <a:cs typeface="Times New Roman" charset="0"/>
              </a:rPr>
              <a:t> in that shack  by the end of this year?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</a:t>
            </a:r>
            <a:r>
              <a:rPr lang="en-GB" i="1">
                <a:latin typeface="Franklin Gothic Demi" pitchFamily="34" charset="0"/>
                <a:cs typeface="Times New Roman" charset="0"/>
              </a:rPr>
              <a:t>won’t have been living </a:t>
            </a:r>
            <a:r>
              <a:rPr lang="en-GB">
                <a:latin typeface="Franklin Gothic Demi" pitchFamily="34" charset="0"/>
                <a:cs typeface="Times New Roman" charset="0"/>
              </a:rPr>
              <a:t>here for more than five years by the end of this year.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E40000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E40000"/>
              </a:solidFill>
              <a:latin typeface="Franklin Gothic Demi" pitchFamily="34" charset="0"/>
            </a:endParaRPr>
          </a:p>
        </p:txBody>
      </p:sp>
      <p:sp>
        <p:nvSpPr>
          <p:cNvPr id="9011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We use this tense to describe </a:t>
            </a:r>
            <a:r>
              <a:rPr lang="en-GB" b="1">
                <a:latin typeface="Franklin Gothic Demi" pitchFamily="34" charset="0"/>
                <a:cs typeface="Times New Roman" charset="0"/>
              </a:rPr>
              <a:t>continuous and repeated actions which begin before a certain time in the future and will probably continue after that time.</a:t>
            </a: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0" y="3200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r>
              <a:rPr lang="nl-BE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s</a:t>
            </a: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By the end of this academic year, I’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have been teaching </a:t>
            </a:r>
            <a:r>
              <a:rPr lang="en-GB">
                <a:latin typeface="Franklin Gothic Demi" pitchFamily="34" charset="0"/>
                <a:cs typeface="Times New Roman" charset="0"/>
              </a:rPr>
              <a:t>for 30 years.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85C2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future perfect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E40000"/>
                </a:solidFill>
                <a:latin typeface="Franklin Gothic Demi" pitchFamily="34" charset="0"/>
              </a:rPr>
              <a:t>future perfect continuous</a:t>
            </a:r>
            <a:endParaRPr lang="nl-NL" sz="1800" b="1">
              <a:solidFill>
                <a:srgbClr val="E40000"/>
              </a:solidFill>
              <a:latin typeface="Franklin Gothic Demi" pitchFamily="34" charset="0"/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BE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0" y="35814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EA021E"/>
                </a:solidFill>
                <a:latin typeface="Franklin Gothic Demi" pitchFamily="34" charset="0"/>
                <a:cs typeface="Times New Roman" charset="0"/>
              </a:rPr>
              <a:t>Example</a:t>
            </a:r>
            <a:endParaRPr lang="nl-BE">
              <a:solidFill>
                <a:srgbClr val="EA021E"/>
              </a:solidFill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By the end of this academic year, I’</a:t>
            </a:r>
            <a:r>
              <a:rPr lang="en-GB" i="1">
                <a:latin typeface="Franklin Gothic Demi" pitchFamily="34" charset="0"/>
                <a:cs typeface="Times New Roman" charset="0"/>
              </a:rPr>
              <a:t>ll have been teaching </a:t>
            </a:r>
            <a:r>
              <a:rPr lang="en-GB">
                <a:latin typeface="Franklin Gothic Demi" pitchFamily="34" charset="0"/>
                <a:cs typeface="Times New Roman" charset="0"/>
              </a:rPr>
              <a:t>for 30 years.</a:t>
            </a: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0" y="381000"/>
            <a:ext cx="19050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going to ...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8077" name="Text Box 13"/>
          <p:cNvSpPr txBox="1">
            <a:spLocks noChangeArrowheads="1"/>
          </p:cNvSpPr>
          <p:nvPr/>
        </p:nvSpPr>
        <p:spPr bwMode="auto">
          <a:xfrm>
            <a:off x="1905000" y="381000"/>
            <a:ext cx="22098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continuous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4114800" y="381000"/>
            <a:ext cx="1981200" cy="376238"/>
          </a:xfrm>
          <a:prstGeom prst="rect">
            <a:avLst/>
          </a:prstGeom>
          <a:solidFill>
            <a:srgbClr val="85C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latin typeface="Franklin Gothic Demi" pitchFamily="34" charset="0"/>
              </a:rPr>
              <a:t>present simple</a:t>
            </a:r>
            <a:endParaRPr lang="nl-NL" sz="1800" b="1">
              <a:latin typeface="Franklin Gothic Demi" pitchFamily="34" charset="0"/>
            </a:endParaRPr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>
            <a:off x="457200" y="1981200"/>
            <a:ext cx="7772400" cy="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2" name="Line 18"/>
          <p:cNvSpPr>
            <a:spLocks noChangeShapeType="1"/>
          </p:cNvSpPr>
          <p:nvPr/>
        </p:nvSpPr>
        <p:spPr bwMode="auto">
          <a:xfrm>
            <a:off x="3733800" y="1752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381000" y="20574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8084" name="Text Box 20"/>
          <p:cNvSpPr txBox="1">
            <a:spLocks noChangeArrowheads="1"/>
          </p:cNvSpPr>
          <p:nvPr/>
        </p:nvSpPr>
        <p:spPr bwMode="auto">
          <a:xfrm>
            <a:off x="7162800" y="20574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8085" name="Rectangle 21"/>
          <p:cNvSpPr>
            <a:spLocks noChangeArrowheads="1"/>
          </p:cNvSpPr>
          <p:nvPr/>
        </p:nvSpPr>
        <p:spPr bwMode="auto">
          <a:xfrm>
            <a:off x="1828800" y="1676400"/>
            <a:ext cx="2209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3124200" y="2362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88088" name="AutoShape 24"/>
          <p:cNvSpPr>
            <a:spLocks noChangeArrowheads="1"/>
          </p:cNvSpPr>
          <p:nvPr/>
        </p:nvSpPr>
        <p:spPr bwMode="auto">
          <a:xfrm>
            <a:off x="4343400" y="1828800"/>
            <a:ext cx="366713" cy="365125"/>
          </a:xfrm>
          <a:prstGeom prst="rightArrow">
            <a:avLst>
              <a:gd name="adj1" fmla="val 50000"/>
              <a:gd name="adj2" fmla="val 25109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>
            <a:off x="5029200" y="1828800"/>
            <a:ext cx="366713" cy="365125"/>
          </a:xfrm>
          <a:prstGeom prst="rightArrow">
            <a:avLst>
              <a:gd name="adj1" fmla="val 50000"/>
              <a:gd name="adj2" fmla="val 25109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>
            <a:off x="5562600" y="1828800"/>
            <a:ext cx="366713" cy="365125"/>
          </a:xfrm>
          <a:prstGeom prst="rightArrow">
            <a:avLst>
              <a:gd name="adj1" fmla="val 50000"/>
              <a:gd name="adj2" fmla="val 25109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1" name="Line 27"/>
          <p:cNvSpPr>
            <a:spLocks noChangeShapeType="1"/>
          </p:cNvSpPr>
          <p:nvPr/>
        </p:nvSpPr>
        <p:spPr bwMode="auto">
          <a:xfrm flipV="1">
            <a:off x="4038600" y="2209800"/>
            <a:ext cx="0" cy="838200"/>
          </a:xfrm>
          <a:prstGeom prst="line">
            <a:avLst/>
          </a:prstGeom>
          <a:noFill/>
          <a:ln w="38100">
            <a:solidFill>
              <a:srgbClr val="E8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3" name="Text Box 29"/>
          <p:cNvSpPr txBox="1">
            <a:spLocks noChangeArrowheads="1"/>
          </p:cNvSpPr>
          <p:nvPr/>
        </p:nvSpPr>
        <p:spPr bwMode="auto">
          <a:xfrm>
            <a:off x="3581400" y="30480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1600">
                <a:latin typeface="Franklin Gothic Demi" pitchFamily="34" charset="0"/>
              </a:rPr>
              <a:t>end of this academic year</a:t>
            </a:r>
            <a:endParaRPr lang="nl-NL" sz="1600"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 dirty="0">
                <a:solidFill>
                  <a:srgbClr val="EA021E"/>
                </a:solidFill>
                <a:latin typeface="Franklin Gothic Demi" pitchFamily="34" charset="0"/>
              </a:rPr>
              <a:t>USE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for habitual and repeated actions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with adverbs (or expressions) of frequency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Demi" pitchFamily="34" charset="0"/>
                <a:cs typeface="Times New Roman" charset="0"/>
              </a:rPr>
              <a:t>Certain verbs are usually only used in the simple form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dirty="0">
                <a:latin typeface="Franklin Gothic Demi" pitchFamily="34" charset="0"/>
                <a:cs typeface="Times New Roman" charset="0"/>
              </a:rPr>
              <a:t>for something that is permanently true</a:t>
            </a:r>
            <a:endParaRPr lang="nl-NL" dirty="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 dirty="0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62000" y="2743200"/>
            <a:ext cx="79248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0" y="4648200"/>
            <a:ext cx="5867400" cy="180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Example</a:t>
            </a:r>
          </a:p>
          <a:p>
            <a:pPr algn="r">
              <a:spcBef>
                <a:spcPct val="10000"/>
              </a:spcBef>
            </a:pPr>
            <a:r>
              <a:rPr lang="nl-BE">
                <a:latin typeface="Franklin Gothic Demi" pitchFamily="34" charset="0"/>
              </a:rPr>
              <a:t>Water boils at 100° C.</a:t>
            </a:r>
          </a:p>
          <a:p>
            <a:pPr algn="r">
              <a:spcBef>
                <a:spcPct val="10000"/>
              </a:spcBef>
            </a:pPr>
            <a:endParaRPr lang="nl-BE">
              <a:latin typeface="Franklin Gothic Demi" pitchFamily="34" charset="0"/>
            </a:endParaRPr>
          </a:p>
          <a:p>
            <a:pPr>
              <a:spcBef>
                <a:spcPct val="50000"/>
              </a:spcBef>
            </a:pPr>
            <a:endParaRPr lang="nl-NL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www.feltap.gnomio.com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190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EA021E"/>
                </a:solidFill>
                <a:latin typeface="Franklin Gothic Demi" pitchFamily="34" charset="0"/>
              </a:rPr>
              <a:t>present simple</a:t>
            </a:r>
            <a:endParaRPr lang="nl-NL" sz="1800" b="1">
              <a:solidFill>
                <a:srgbClr val="EA021E"/>
              </a:solidFill>
              <a:latin typeface="Franklin Gothic Demi" pitchFamily="34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5000" y="0"/>
            <a:ext cx="22098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114800" y="0"/>
            <a:ext cx="19812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096000" y="0"/>
            <a:ext cx="3048000" cy="366713"/>
          </a:xfrm>
          <a:prstGeom prst="rect">
            <a:avLst/>
          </a:prstGeom>
          <a:solidFill>
            <a:srgbClr val="FFDD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1800" b="1">
                <a:solidFill>
                  <a:srgbClr val="764708"/>
                </a:solidFill>
              </a:rPr>
              <a:t>  </a:t>
            </a:r>
            <a:r>
              <a:rPr lang="nl-BE" sz="1800" b="1">
                <a:solidFill>
                  <a:srgbClr val="764708"/>
                </a:solidFill>
                <a:latin typeface="Franklin Gothic Demi" pitchFamily="34" charset="0"/>
              </a:rPr>
              <a:t>present perfect continuous</a:t>
            </a:r>
            <a:endParaRPr lang="nl-NL" sz="1800" b="1">
              <a:solidFill>
                <a:srgbClr val="764708"/>
              </a:solidFill>
              <a:latin typeface="Franklin Gothic Demi" pitchFamily="34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905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41148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6096000" y="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BE">
                <a:solidFill>
                  <a:srgbClr val="EA021E"/>
                </a:solidFill>
                <a:latin typeface="Franklin Gothic Demi" pitchFamily="34" charset="0"/>
              </a:rPr>
              <a:t>on the time diagram</a:t>
            </a:r>
          </a:p>
          <a:p>
            <a:pPr>
              <a:spcBef>
                <a:spcPct val="50000"/>
              </a:spcBef>
            </a:pPr>
            <a:endParaRPr lang="nl-NL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BE"/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762000" y="2743200"/>
            <a:ext cx="79248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GB" sz="1400">
              <a:latin typeface="Franklin Gothic Demi" pitchFamily="34" charset="0"/>
              <a:cs typeface="Times New Roman" charset="0"/>
            </a:endParaRPr>
          </a:p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81000" y="2209800"/>
            <a:ext cx="79248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181600" y="1828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4876800" y="228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now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9812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4384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8956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3528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38100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42672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4800600" y="1447800"/>
            <a:ext cx="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410200" y="1447800"/>
            <a:ext cx="0" cy="609600"/>
          </a:xfrm>
          <a:prstGeom prst="line">
            <a:avLst/>
          </a:prstGeom>
          <a:noFill/>
          <a:ln w="317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5943600" y="1447800"/>
            <a:ext cx="0" cy="609600"/>
          </a:xfrm>
          <a:prstGeom prst="line">
            <a:avLst/>
          </a:prstGeom>
          <a:noFill/>
          <a:ln w="317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6400800" y="1447800"/>
            <a:ext cx="0" cy="609600"/>
          </a:xfrm>
          <a:prstGeom prst="line">
            <a:avLst/>
          </a:prstGeom>
          <a:noFill/>
          <a:ln w="317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1066800" y="228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past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7086600" y="228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>
                <a:latin typeface="Franklin Gothic Demi" pitchFamily="34" charset="0"/>
              </a:rPr>
              <a:t>future</a:t>
            </a:r>
            <a:endParaRPr lang="nl-NL">
              <a:latin typeface="Franklin Gothic Demi" pitchFamily="34" charset="0"/>
            </a:endParaRP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1752600" y="39624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Franklin Gothic Demi" pitchFamily="34" charset="0"/>
                <a:cs typeface="Times New Roman" charset="0"/>
              </a:rPr>
              <a:t>I get up at 7.30 a.m. every day.</a:t>
            </a:r>
            <a:r>
              <a:rPr lang="nl-NL">
                <a:latin typeface="Franklin Gothic Demi" pitchFamily="34" charset="0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www.feltap.gnomio.com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599</TotalTime>
  <Words>4620</Words>
  <Application>Microsoft Office PowerPoint</Application>
  <PresentationFormat>On-screen Show (4:3)</PresentationFormat>
  <Paragraphs>1173</Paragraphs>
  <Slides>78</Slides>
  <Notes>78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 steverlinck</dc:creator>
  <cp:lastModifiedBy>SHASHISUDHA</cp:lastModifiedBy>
  <cp:revision>44</cp:revision>
  <dcterms:created xsi:type="dcterms:W3CDTF">2004-10-13T13:02:28Z</dcterms:created>
  <dcterms:modified xsi:type="dcterms:W3CDTF">2013-10-15T09:45:01Z</dcterms:modified>
</cp:coreProperties>
</file>