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451" r:id="rId3"/>
    <p:sldId id="606" r:id="rId4"/>
    <p:sldId id="437" r:id="rId5"/>
    <p:sldId id="439" r:id="rId6"/>
    <p:sldId id="455" r:id="rId7"/>
    <p:sldId id="452" r:id="rId8"/>
    <p:sldId id="453" r:id="rId9"/>
    <p:sldId id="454" r:id="rId10"/>
    <p:sldId id="544" r:id="rId11"/>
    <p:sldId id="545" r:id="rId12"/>
    <p:sldId id="546" r:id="rId13"/>
    <p:sldId id="507" r:id="rId14"/>
    <p:sldId id="469" r:id="rId15"/>
    <p:sldId id="547" r:id="rId16"/>
    <p:sldId id="502" r:id="rId17"/>
    <p:sldId id="503" r:id="rId18"/>
    <p:sldId id="508" r:id="rId19"/>
    <p:sldId id="504" r:id="rId20"/>
    <p:sldId id="505" r:id="rId21"/>
    <p:sldId id="506" r:id="rId22"/>
    <p:sldId id="495" r:id="rId23"/>
    <p:sldId id="532" r:id="rId24"/>
    <p:sldId id="533" r:id="rId25"/>
    <p:sldId id="548" r:id="rId26"/>
    <p:sldId id="501" r:id="rId27"/>
    <p:sldId id="607" r:id="rId28"/>
    <p:sldId id="608" r:id="rId29"/>
    <p:sldId id="610" r:id="rId30"/>
    <p:sldId id="569" r:id="rId31"/>
    <p:sldId id="549" r:id="rId32"/>
    <p:sldId id="536" r:id="rId33"/>
    <p:sldId id="509" r:id="rId34"/>
    <p:sldId id="588" r:id="rId35"/>
    <p:sldId id="493" r:id="rId36"/>
    <p:sldId id="516" r:id="rId37"/>
    <p:sldId id="511" r:id="rId38"/>
    <p:sldId id="512" r:id="rId39"/>
    <p:sldId id="514" r:id="rId40"/>
    <p:sldId id="513" r:id="rId41"/>
    <p:sldId id="515" r:id="rId42"/>
    <p:sldId id="537" r:id="rId43"/>
    <p:sldId id="571" r:id="rId44"/>
    <p:sldId id="570" r:id="rId45"/>
    <p:sldId id="550" r:id="rId46"/>
    <p:sldId id="572" r:id="rId47"/>
    <p:sldId id="573" r:id="rId48"/>
    <p:sldId id="574" r:id="rId49"/>
    <p:sldId id="554" r:id="rId50"/>
    <p:sldId id="555" r:id="rId51"/>
    <p:sldId id="556" r:id="rId52"/>
    <p:sldId id="538" r:id="rId53"/>
    <p:sldId id="576" r:id="rId54"/>
    <p:sldId id="577" r:id="rId55"/>
    <p:sldId id="539" r:id="rId56"/>
    <p:sldId id="589" r:id="rId57"/>
    <p:sldId id="614" r:id="rId58"/>
    <p:sldId id="590" r:id="rId59"/>
    <p:sldId id="591" r:id="rId60"/>
    <p:sldId id="592" r:id="rId61"/>
    <p:sldId id="593" r:id="rId62"/>
    <p:sldId id="594" r:id="rId63"/>
    <p:sldId id="595" r:id="rId64"/>
    <p:sldId id="551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hiddenSlides="1" frameSlides="1"/>
  <p:clrMru>
    <a:srgbClr val="FFC703"/>
    <a:srgbClr val="FFD205"/>
    <a:srgbClr val="FFF69E"/>
    <a:srgbClr val="FFD906"/>
    <a:srgbClr val="27C703"/>
    <a:srgbClr val="34F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44" autoAdjust="0"/>
    <p:restoredTop sz="88939" autoAdjust="0"/>
  </p:normalViewPr>
  <p:slideViewPr>
    <p:cSldViewPr snapToGrid="0" snapToObjects="1">
      <p:cViewPr>
        <p:scale>
          <a:sx n="81" d="100"/>
          <a:sy n="81" d="100"/>
        </p:scale>
        <p:origin x="-272" y="-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D597C-1BEA-D143-B196-BB73661F6BBA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7276A-2F1E-D644-A31B-30C7C59A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1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4E1A4-10E8-A64B-9516-433651A76AE7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1E9AF-BB1D-DA48-B7A4-5D63F05D5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4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Evaluation: Procedures to determine if a student</a:t>
            </a:r>
            <a:r>
              <a:rPr lang="en-US" baseline="0" dirty="0" smtClean="0"/>
              <a:t> meets pre-set criteria to qualify for a program or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1E9AF-BB1D-DA48-B7A4-5D63F05D5F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3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</a:t>
            </a:r>
            <a:r>
              <a:rPr lang="en-US" baseline="0" dirty="0" smtClean="0"/>
              <a:t> assessment is one part of your assessment toolkit. It fits within a larger assessment and educational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1E9AF-BB1D-DA48-B7A4-5D63F05D5F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 answer: D is NOT a characteristic of alternative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1E9AF-BB1D-DA48-B7A4-5D63F05D5F8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What example of assignment guidelines did you see? For what kind of assignment were the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 written?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1E9AF-BB1D-DA48-B7A4-5D63F05D5F8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1E9AF-BB1D-DA48-B7A4-5D63F05D5F8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What example of assignment guidelines did you see? For what kind of assignment were the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 written?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1E9AF-BB1D-DA48-B7A4-5D63F05D5F8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CED6C-E420-BA43-944B-DD89A462F109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3C1C-6E8C-ED47-B984-65096D66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320800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solidFill>
                  <a:schemeClr val="accent3"/>
                </a:solidFill>
                <a:effectLst/>
              </a:rPr>
              <a:t>Teaching Today’s Learners:</a:t>
            </a:r>
            <a:r>
              <a:rPr lang="en-US" sz="6600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en-US" sz="6600" b="1" dirty="0" smtClean="0">
                <a:ln/>
                <a:solidFill>
                  <a:schemeClr val="accent3"/>
                </a:solidFill>
                <a:effectLst/>
              </a:rPr>
            </a:br>
            <a:endParaRPr lang="en-US" sz="66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737100" y="5181600"/>
            <a:ext cx="3937000" cy="11176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accent5"/>
                </a:solidFill>
              </a:rPr>
              <a:t>Department of Linguistics</a:t>
            </a:r>
          </a:p>
          <a:p>
            <a:pPr algn="r"/>
            <a:r>
              <a:rPr lang="en-US" sz="2400" dirty="0" smtClean="0">
                <a:solidFill>
                  <a:srgbClr val="7EB606"/>
                </a:solidFill>
              </a:rPr>
              <a:t>Ohio University, USA</a:t>
            </a:r>
            <a:endParaRPr lang="en-US" sz="2400" dirty="0">
              <a:solidFill>
                <a:srgbClr val="7EB606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57200" y="2844800"/>
            <a:ext cx="8216900" cy="1193800"/>
          </a:xfrm>
          <a:prstGeom prst="rect">
            <a:avLst/>
          </a:prstGeom>
          <a:ln w="222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</a:rPr>
              <a:t>Alternative Assessments &amp; Rubrics</a:t>
            </a:r>
            <a:endParaRPr lang="en-US" sz="3600" dirty="0">
              <a:solidFill>
                <a:schemeClr val="accent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20900" y="2676525"/>
            <a:ext cx="63373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59000" y="2727325"/>
            <a:ext cx="6337300" cy="1588"/>
          </a:xfrm>
          <a:prstGeom prst="line">
            <a:avLst/>
          </a:prstGeom>
          <a:ln w="50800">
            <a:solidFill>
              <a:schemeClr val="accent3">
                <a:alpha val="97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6"/>
          <p:cNvSpPr txBox="1">
            <a:spLocks/>
          </p:cNvSpPr>
          <p:nvPr/>
        </p:nvSpPr>
        <p:spPr>
          <a:xfrm>
            <a:off x="685800" y="4724400"/>
            <a:ext cx="3937000" cy="172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Dr. Dawn Bikowski</a:t>
            </a:r>
          </a:p>
          <a:p>
            <a:pPr algn="l"/>
            <a:r>
              <a:rPr lang="en-US" sz="2400" dirty="0" smtClean="0">
                <a:solidFill>
                  <a:schemeClr val="accent5"/>
                </a:solidFill>
              </a:rPr>
              <a:t>Director, English Language </a:t>
            </a:r>
            <a:br>
              <a:rPr lang="en-US" sz="2400" dirty="0" smtClean="0">
                <a:solidFill>
                  <a:schemeClr val="accent5"/>
                </a:solidFill>
              </a:rPr>
            </a:br>
            <a:r>
              <a:rPr lang="en-US" sz="2400" dirty="0" smtClean="0">
                <a:solidFill>
                  <a:schemeClr val="accent5"/>
                </a:solidFill>
              </a:rPr>
              <a:t>Improvement Program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Why Assessment?</a:t>
            </a:r>
            <a:endParaRPr lang="en-US" dirty="0">
              <a:solidFill>
                <a:srgbClr val="E2751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336800"/>
            <a:ext cx="7785100" cy="2335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4100" y="58293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comicskingdom.com</a:t>
            </a:r>
            <a:r>
              <a:rPr lang="en-US" dirty="0"/>
              <a:t>/tiger/</a:t>
            </a:r>
          </a:p>
        </p:txBody>
      </p:sp>
    </p:spTree>
    <p:extLst>
      <p:ext uri="{BB962C8B-B14F-4D97-AF65-F5344CB8AC3E}">
        <p14:creationId xmlns:p14="http://schemas.microsoft.com/office/powerpoint/2010/main" val="115985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Why Assessment?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give grades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4254500"/>
            <a:ext cx="69850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0500" y="63119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comicskingdom.com</a:t>
            </a:r>
            <a:r>
              <a:rPr lang="en-US" dirty="0"/>
              <a:t>/tiger/</a:t>
            </a:r>
          </a:p>
        </p:txBody>
      </p:sp>
    </p:spTree>
    <p:extLst>
      <p:ext uri="{BB962C8B-B14F-4D97-AF65-F5344CB8AC3E}">
        <p14:creationId xmlns:p14="http://schemas.microsoft.com/office/powerpoint/2010/main" val="319959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Why Assessment?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To give grades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To plan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To improve instruction and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To help students learn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4318000"/>
            <a:ext cx="69850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8900" y="63627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comicskingdom.com</a:t>
            </a:r>
            <a:r>
              <a:rPr lang="en-US" dirty="0"/>
              <a:t>/tiger/</a:t>
            </a:r>
          </a:p>
        </p:txBody>
      </p:sp>
    </p:spTree>
    <p:extLst>
      <p:ext uri="{BB962C8B-B14F-4D97-AF65-F5344CB8AC3E}">
        <p14:creationId xmlns:p14="http://schemas.microsoft.com/office/powerpoint/2010/main" val="191237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II. Overview </a:t>
            </a:r>
            <a:r>
              <a:rPr lang="en-US" dirty="0" smtClean="0"/>
              <a:t>of Assessment types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3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Formal Assessment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126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Systematic </a:t>
            </a:r>
            <a:r>
              <a:rPr lang="en-US" dirty="0"/>
              <a:t>way to evaluate </a:t>
            </a:r>
            <a:r>
              <a:rPr lang="en-US" dirty="0" smtClean="0"/>
              <a:t>students’ progress &amp; overall </a:t>
            </a:r>
            <a:r>
              <a:rPr lang="en-US" dirty="0" smtClean="0">
                <a:solidFill>
                  <a:srgbClr val="FFE199"/>
                </a:solidFill>
              </a:rPr>
              <a:t>achievement</a:t>
            </a:r>
            <a:endParaRPr lang="en-US" dirty="0">
              <a:solidFill>
                <a:srgbClr val="FFE199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/>
              <a:t>Standardized measures 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/>
              <a:t>Often tests for class grades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/>
              <a:t>Benchmark tests 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H</a:t>
            </a:r>
            <a:r>
              <a:rPr lang="en-US" sz="2600" dirty="0" smtClean="0"/>
              <a:t>ow well students perform compared to peers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P</a:t>
            </a:r>
            <a:r>
              <a:rPr lang="en-US" sz="2600" dirty="0" smtClean="0"/>
              <a:t>erformance beginning, middle, end of term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/>
              <a:t>Measures what we </a:t>
            </a:r>
            <a:r>
              <a:rPr lang="en-US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know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dirty="0" smtClean="0"/>
              <a:t>about language</a:t>
            </a:r>
          </a:p>
        </p:txBody>
      </p:sp>
      <p:pic>
        <p:nvPicPr>
          <p:cNvPr id="4" name="Picture 3" descr="formaltes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99" y="2283800"/>
            <a:ext cx="2520801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8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Assessment Example</a:t>
            </a:r>
            <a:endParaRPr lang="en-US" dirty="0"/>
          </a:p>
        </p:txBody>
      </p:sp>
      <p:pic>
        <p:nvPicPr>
          <p:cNvPr id="4" name="Content Placeholder 3" descr="gramma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" b="456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988625" y="624153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englishteststore.net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23153" y="2869421"/>
            <a:ext cx="30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2751D"/>
                </a:solidFill>
              </a:rPr>
              <a:t>Types of Assessment Matching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3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E199"/>
                </a:solidFill>
              </a:rPr>
              <a:t>Formative 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Peer ______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Summative _____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290638"/>
            <a:ext cx="4305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</a:t>
            </a:r>
          </a:p>
          <a:p>
            <a:r>
              <a:rPr lang="en-US" sz="2400" dirty="0" smtClean="0"/>
              <a:t>Formal </a:t>
            </a:r>
            <a:r>
              <a:rPr lang="en-US" sz="2400" dirty="0"/>
              <a:t>evaluation at the end of a learning </a:t>
            </a:r>
            <a:r>
              <a:rPr lang="en-US" sz="2400" dirty="0" smtClean="0"/>
              <a:t>period. Purpose: </a:t>
            </a:r>
            <a:r>
              <a:rPr lang="en-US" sz="2400" dirty="0"/>
              <a:t>to measure what a student </a:t>
            </a:r>
            <a:r>
              <a:rPr lang="en-US" sz="2400" dirty="0" smtClean="0"/>
              <a:t>learned.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29845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</a:t>
            </a:r>
          </a:p>
          <a:p>
            <a:r>
              <a:rPr lang="en-US" sz="2400" dirty="0" smtClean="0"/>
              <a:t>Assessment </a:t>
            </a:r>
            <a:r>
              <a:rPr lang="en-US" sz="2400" dirty="0"/>
              <a:t>that takes place during the process of learning. </a:t>
            </a:r>
            <a:r>
              <a:rPr lang="en-US" sz="2400" dirty="0" smtClean="0"/>
              <a:t>Purpose: to </a:t>
            </a:r>
            <a:r>
              <a:rPr lang="en-US" sz="2400" dirty="0"/>
              <a:t>provide feedback to help the learning process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C. </a:t>
            </a:r>
          </a:p>
          <a:p>
            <a:r>
              <a:rPr lang="en-US" sz="2400" dirty="0" smtClean="0"/>
              <a:t>Learners </a:t>
            </a:r>
            <a:r>
              <a:rPr lang="en-US" sz="2400" dirty="0"/>
              <a:t>evaluate each other’s work, using pre-set </a:t>
            </a:r>
            <a:r>
              <a:rPr lang="en-US" sz="2400" dirty="0" smtClean="0"/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131920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2751D"/>
                </a:solidFill>
              </a:rPr>
              <a:t>Types of Assessment Matching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3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E199"/>
                </a:solidFill>
              </a:rPr>
              <a:t>Formative __</a:t>
            </a:r>
            <a:r>
              <a:rPr lang="en-US" u="sng" dirty="0" smtClean="0">
                <a:solidFill>
                  <a:srgbClr val="FFE199"/>
                </a:solidFill>
              </a:rPr>
              <a:t>B</a:t>
            </a:r>
            <a:r>
              <a:rPr lang="en-US" dirty="0" smtClean="0">
                <a:solidFill>
                  <a:srgbClr val="FFE199"/>
                </a:solidFill>
              </a:rPr>
              <a:t>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Peer __</a:t>
            </a: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___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Summative __</a:t>
            </a: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290638"/>
            <a:ext cx="4305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valuation </a:t>
            </a:r>
            <a:r>
              <a:rPr lang="en-US" sz="2400" dirty="0"/>
              <a:t>at the end of a learning </a:t>
            </a:r>
            <a:r>
              <a:rPr lang="en-US" sz="2400" dirty="0" smtClean="0"/>
              <a:t>period. Purpose: </a:t>
            </a:r>
            <a:r>
              <a:rPr lang="en-US" sz="2400" dirty="0"/>
              <a:t>to measure what a student </a:t>
            </a:r>
            <a:r>
              <a:rPr lang="en-US" sz="2400" dirty="0" smtClean="0"/>
              <a:t>learned.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29845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</a:t>
            </a:r>
          </a:p>
          <a:p>
            <a:r>
              <a:rPr lang="en-US" sz="2400" dirty="0" smtClean="0"/>
              <a:t>Assessment </a:t>
            </a:r>
            <a:r>
              <a:rPr lang="en-US" sz="2400" dirty="0"/>
              <a:t>that takes place during the process of learning. </a:t>
            </a:r>
            <a:r>
              <a:rPr lang="en-US" sz="2400" dirty="0" smtClean="0"/>
              <a:t>Purpose: to </a:t>
            </a:r>
            <a:r>
              <a:rPr lang="en-US" sz="2400" dirty="0"/>
              <a:t>provide feedback to help the learning process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C. </a:t>
            </a:r>
          </a:p>
          <a:p>
            <a:r>
              <a:rPr lang="en-US" sz="2400" dirty="0" smtClean="0"/>
              <a:t>Learners </a:t>
            </a:r>
            <a:r>
              <a:rPr lang="en-US" sz="2400" dirty="0"/>
              <a:t>evaluate each other’s work, using pre-set </a:t>
            </a:r>
            <a:r>
              <a:rPr lang="en-US" sz="2400" dirty="0" smtClean="0"/>
              <a:t>guidelines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098800" y="2197100"/>
            <a:ext cx="1168400" cy="1032530"/>
          </a:xfrm>
          <a:prstGeom prst="line">
            <a:avLst/>
          </a:prstGeom>
          <a:ln>
            <a:solidFill>
              <a:srgbClr val="B1DD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667000" y="3873500"/>
            <a:ext cx="1600200" cy="1473200"/>
          </a:xfrm>
          <a:prstGeom prst="line">
            <a:avLst/>
          </a:prstGeom>
          <a:ln>
            <a:solidFill>
              <a:srgbClr val="B1DD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51200" y="1714500"/>
            <a:ext cx="1016000" cy="363220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2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46100"/>
            <a:ext cx="8229600" cy="5765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E199"/>
                </a:solidFill>
              </a:rPr>
              <a:t>Summative</a:t>
            </a:r>
          </a:p>
          <a:p>
            <a:pPr marL="0" indent="0">
              <a:buNone/>
            </a:pPr>
            <a:r>
              <a:rPr lang="en-US" sz="2800" dirty="0"/>
              <a:t>E</a:t>
            </a:r>
            <a:r>
              <a:rPr lang="en-US" sz="2800" dirty="0" smtClean="0"/>
              <a:t>valuation </a:t>
            </a:r>
            <a:r>
              <a:rPr lang="en-US" sz="2800" dirty="0"/>
              <a:t>at the end of a </a:t>
            </a:r>
            <a:r>
              <a:rPr lang="en-US" sz="2800" dirty="0" smtClean="0"/>
              <a:t>learning period. Purpose: </a:t>
            </a:r>
            <a:r>
              <a:rPr lang="en-US" sz="2800" dirty="0"/>
              <a:t>to </a:t>
            </a:r>
            <a:r>
              <a:rPr lang="en-US" sz="2800" dirty="0" smtClean="0"/>
              <a:t>measure </a:t>
            </a:r>
            <a:r>
              <a:rPr lang="en-US" sz="2800" dirty="0"/>
              <a:t>what a student has </a:t>
            </a:r>
            <a:r>
              <a:rPr lang="en-US" sz="2800" dirty="0" smtClean="0"/>
              <a:t>learned.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Formative</a:t>
            </a:r>
          </a:p>
          <a:p>
            <a:pPr marL="0" indent="0">
              <a:buNone/>
            </a:pPr>
            <a:r>
              <a:rPr lang="en-US" sz="2800" dirty="0" smtClean="0"/>
              <a:t>Assessment </a:t>
            </a:r>
            <a:r>
              <a:rPr lang="en-US" sz="2800" dirty="0"/>
              <a:t>that takes place during the </a:t>
            </a:r>
            <a:r>
              <a:rPr lang="en-US" sz="2800" dirty="0" smtClean="0"/>
              <a:t>process </a:t>
            </a:r>
            <a:r>
              <a:rPr lang="en-US" sz="2800" dirty="0"/>
              <a:t>of </a:t>
            </a:r>
            <a:r>
              <a:rPr lang="en-US" sz="2800" dirty="0" smtClean="0"/>
              <a:t>learning. Purpose: </a:t>
            </a:r>
            <a:r>
              <a:rPr lang="en-US" sz="2800" dirty="0"/>
              <a:t>to </a:t>
            </a:r>
            <a:r>
              <a:rPr lang="en-US" sz="2800" dirty="0" smtClean="0"/>
              <a:t>provide feedback</a:t>
            </a:r>
            <a:r>
              <a:rPr lang="en-US" sz="2800" dirty="0"/>
              <a:t> </a:t>
            </a:r>
            <a:r>
              <a:rPr lang="en-US" sz="2800" dirty="0" smtClean="0"/>
              <a:t>to help </a:t>
            </a:r>
            <a:r>
              <a:rPr lang="en-US" sz="2800" dirty="0"/>
              <a:t>the learning process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E199"/>
                </a:solidFill>
              </a:rPr>
              <a:t>Peer Assessment</a:t>
            </a:r>
          </a:p>
          <a:p>
            <a:pPr marL="0" indent="0">
              <a:buNone/>
            </a:pPr>
            <a:r>
              <a:rPr lang="en-US" sz="2800" dirty="0" smtClean="0"/>
              <a:t>Learners </a:t>
            </a:r>
            <a:r>
              <a:rPr lang="en-US" sz="2800" dirty="0"/>
              <a:t>evaluate each other’s work, using pre-set </a:t>
            </a:r>
            <a:r>
              <a:rPr lang="en-US" sz="2800" dirty="0" smtClean="0"/>
              <a:t>guidelines. Purpose: Learner development.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6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Alternative Assessment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smtClean="0"/>
              <a:t>“Procedures </a:t>
            </a:r>
            <a:r>
              <a:rPr lang="en-US" sz="3600" dirty="0"/>
              <a:t>and techniques which can be used </a:t>
            </a:r>
            <a:r>
              <a:rPr lang="en-US" sz="3600" dirty="0">
                <a:solidFill>
                  <a:srgbClr val="FFE199"/>
                </a:solidFill>
              </a:rPr>
              <a:t>within the context of instruction </a:t>
            </a:r>
            <a:r>
              <a:rPr lang="en-US" sz="3600" dirty="0"/>
              <a:t>and can be </a:t>
            </a:r>
            <a:r>
              <a:rPr lang="en-US" sz="3600" dirty="0">
                <a:solidFill>
                  <a:srgbClr val="FFE199"/>
                </a:solidFill>
              </a:rPr>
              <a:t>easily incorporated </a:t>
            </a:r>
            <a:r>
              <a:rPr lang="en-US" sz="3600" dirty="0"/>
              <a:t>into the daily activities of the school or </a:t>
            </a:r>
            <a:r>
              <a:rPr lang="en-US" sz="3600" dirty="0" smtClean="0">
                <a:solidFill>
                  <a:srgbClr val="FFE199"/>
                </a:solidFill>
              </a:rPr>
              <a:t>classroom</a:t>
            </a:r>
            <a:r>
              <a:rPr lang="en-US" sz="3600" dirty="0" smtClean="0"/>
              <a:t>.” </a:t>
            </a:r>
          </a:p>
          <a:p>
            <a:pPr marL="0" indent="0">
              <a:buNone/>
            </a:pPr>
            <a:endParaRPr lang="en-US" sz="3600" dirty="0" smtClean="0"/>
          </a:p>
          <a:p>
            <a:pPr marL="457200" lvl="1" indent="0">
              <a:buNone/>
              <a:tabLst>
                <a:tab pos="8001000" algn="r"/>
              </a:tabLst>
            </a:pPr>
            <a:r>
              <a:rPr lang="en-US" dirty="0" smtClean="0"/>
              <a:t>	(</a:t>
            </a:r>
            <a:r>
              <a:rPr lang="en-US" dirty="0" err="1"/>
              <a:t>Hamayan</a:t>
            </a:r>
            <a:r>
              <a:rPr lang="en-US" dirty="0"/>
              <a:t>, 1995, p. 213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965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/>
                </a:solidFill>
              </a:rPr>
              <a:t>This Session Will Cover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Assessment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Assessment types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Types of alternative </a:t>
            </a:r>
            <a:r>
              <a:rPr lang="en-US" dirty="0"/>
              <a:t>a</a:t>
            </a:r>
            <a:r>
              <a:rPr lang="en-US" dirty="0" smtClean="0"/>
              <a:t>ssessments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alternative assessments effectively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Making and using rubrics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Learner training with alternative assessments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3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2751D"/>
                </a:solidFill>
              </a:rPr>
              <a:t>Which words match?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“Students </a:t>
            </a:r>
            <a:r>
              <a:rPr lang="en-US" sz="3600" dirty="0"/>
              <a:t>are evaluated on what they </a:t>
            </a:r>
            <a:r>
              <a:rPr lang="en-US" sz="3600" dirty="0" smtClean="0"/>
              <a:t>(a)___________ and (b) ____________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rather </a:t>
            </a:r>
            <a:r>
              <a:rPr lang="en-US" sz="3600" dirty="0"/>
              <a:t>than on what they are able to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(c) ____________ </a:t>
            </a:r>
            <a:r>
              <a:rPr lang="en-US" sz="3600" dirty="0"/>
              <a:t>and </a:t>
            </a:r>
            <a:r>
              <a:rPr lang="en-US" sz="3600" dirty="0" smtClean="0"/>
              <a:t>(d) _____________”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Word Bank: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eproduce, integrate, produce, recall</a:t>
            </a:r>
          </a:p>
          <a:p>
            <a:pPr marL="0" indent="0">
              <a:buNone/>
              <a:tabLst>
                <a:tab pos="7950200" algn="r"/>
              </a:tabLst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1071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2751D"/>
                </a:solidFill>
              </a:rPr>
              <a:t>Which words match?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smtClean="0"/>
              <a:t>“Students </a:t>
            </a:r>
            <a:r>
              <a:rPr lang="en-US" sz="3600" dirty="0"/>
              <a:t>are evaluated on what they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E199"/>
                </a:solidFill>
              </a:rPr>
              <a:t>(a) </a:t>
            </a:r>
            <a:r>
              <a:rPr lang="en-US" sz="3600" u="sng" dirty="0" smtClean="0">
                <a:solidFill>
                  <a:srgbClr val="FFE199"/>
                </a:solidFill>
              </a:rPr>
              <a:t>integrate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 smtClean="0">
                <a:solidFill>
                  <a:srgbClr val="FFE199"/>
                </a:solidFill>
              </a:rPr>
              <a:t>(b) </a:t>
            </a:r>
            <a:r>
              <a:rPr lang="en-US" sz="3600" u="sng" dirty="0" smtClean="0">
                <a:solidFill>
                  <a:srgbClr val="FFE199"/>
                </a:solidFill>
              </a:rPr>
              <a:t>produce</a:t>
            </a:r>
            <a:r>
              <a:rPr lang="en-US" sz="3600" dirty="0" smtClean="0"/>
              <a:t> </a:t>
            </a:r>
            <a:r>
              <a:rPr lang="en-US" sz="3600" dirty="0"/>
              <a:t>rather than on what they are able to </a:t>
            </a:r>
            <a:r>
              <a:rPr lang="en-US" sz="3600" dirty="0" smtClean="0">
                <a:solidFill>
                  <a:srgbClr val="FFE199"/>
                </a:solidFill>
              </a:rPr>
              <a:t>(c) </a:t>
            </a:r>
            <a:r>
              <a:rPr lang="en-US" sz="3600" u="sng" dirty="0" smtClean="0">
                <a:solidFill>
                  <a:srgbClr val="FFE199"/>
                </a:solidFill>
              </a:rPr>
              <a:t>recall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E199"/>
                </a:solidFill>
              </a:rPr>
              <a:t>(d)</a:t>
            </a:r>
            <a:r>
              <a:rPr lang="en-US" sz="3600" dirty="0" smtClean="0"/>
              <a:t> </a:t>
            </a:r>
            <a:r>
              <a:rPr lang="en-US" sz="3600" u="sng" dirty="0" smtClean="0">
                <a:solidFill>
                  <a:srgbClr val="FFE199"/>
                </a:solidFill>
              </a:rPr>
              <a:t>reproduce</a:t>
            </a:r>
            <a:r>
              <a:rPr lang="en-US" sz="3600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  <a:tabLst>
                <a:tab pos="7950200" algn="r"/>
              </a:tabLst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Huerta</a:t>
            </a:r>
            <a:r>
              <a:rPr lang="en-US" dirty="0" smtClean="0"/>
              <a:t>-Macias</a:t>
            </a:r>
            <a:r>
              <a:rPr lang="en-US" dirty="0"/>
              <a:t>, 1995, p. 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4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2751D"/>
                </a:solidFill>
              </a:rPr>
              <a:t>Alternative Assessment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1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Performance based; focus on use of language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Designed </a:t>
            </a:r>
            <a:r>
              <a:rPr lang="en-US" dirty="0"/>
              <a:t>and structured </a:t>
            </a:r>
            <a:r>
              <a:rPr lang="en-US" dirty="0" smtClean="0"/>
              <a:t>differently from formal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Graded </a:t>
            </a:r>
            <a:r>
              <a:rPr lang="en-US" dirty="0"/>
              <a:t>or scored </a:t>
            </a:r>
            <a:r>
              <a:rPr lang="en-US" dirty="0" smtClean="0"/>
              <a:t>differently from formal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authentic tasks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29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2751D"/>
                </a:solidFill>
              </a:rPr>
              <a:t>Alternative Assessment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1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Performance based</a:t>
            </a:r>
          </a:p>
          <a:p>
            <a:pPr lvl="1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Designed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and structured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differently from formal </a:t>
            </a:r>
          </a:p>
          <a:p>
            <a:pPr lvl="1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Graded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or scored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differently from formal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ased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on authentic tasks 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Goal is to evaluate how well learners can communicate in various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6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2751D"/>
                </a:solidFill>
              </a:rPr>
              <a:t>Alternative Assessment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1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215D77"/>
                </a:solidFill>
              </a:rPr>
              <a:t>Performance based</a:t>
            </a:r>
          </a:p>
          <a:p>
            <a:pPr lvl="1"/>
            <a:r>
              <a:rPr lang="en-US" dirty="0" smtClean="0">
                <a:solidFill>
                  <a:srgbClr val="215D77"/>
                </a:solidFill>
              </a:rPr>
              <a:t>Designed </a:t>
            </a:r>
            <a:r>
              <a:rPr lang="en-US" dirty="0">
                <a:solidFill>
                  <a:srgbClr val="215D77"/>
                </a:solidFill>
              </a:rPr>
              <a:t>and structured </a:t>
            </a:r>
            <a:r>
              <a:rPr lang="en-US" dirty="0" smtClean="0">
                <a:solidFill>
                  <a:srgbClr val="215D77"/>
                </a:solidFill>
              </a:rPr>
              <a:t>differently from formal </a:t>
            </a:r>
          </a:p>
          <a:p>
            <a:pPr lvl="1"/>
            <a:r>
              <a:rPr lang="en-US" dirty="0" smtClean="0">
                <a:solidFill>
                  <a:srgbClr val="215D77"/>
                </a:solidFill>
              </a:rPr>
              <a:t>Graded </a:t>
            </a:r>
            <a:r>
              <a:rPr lang="en-US" dirty="0">
                <a:solidFill>
                  <a:srgbClr val="215D77"/>
                </a:solidFill>
              </a:rPr>
              <a:t>or scored </a:t>
            </a:r>
            <a:r>
              <a:rPr lang="en-US" dirty="0" smtClean="0">
                <a:solidFill>
                  <a:srgbClr val="215D77"/>
                </a:solidFill>
              </a:rPr>
              <a:t>differently from formal</a:t>
            </a:r>
            <a:endParaRPr lang="en-US" dirty="0">
              <a:solidFill>
                <a:srgbClr val="215D77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215D77"/>
                </a:solidFill>
              </a:rPr>
              <a:t>B</a:t>
            </a:r>
            <a:r>
              <a:rPr lang="en-US" dirty="0" smtClean="0">
                <a:solidFill>
                  <a:srgbClr val="215D77"/>
                </a:solidFill>
              </a:rPr>
              <a:t>ased </a:t>
            </a:r>
            <a:r>
              <a:rPr lang="en-US" dirty="0">
                <a:solidFill>
                  <a:srgbClr val="215D77"/>
                </a:solidFill>
              </a:rPr>
              <a:t>on authentic tasks </a:t>
            </a:r>
            <a:endParaRPr lang="en-US" dirty="0" smtClean="0">
              <a:solidFill>
                <a:srgbClr val="215D77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215D77"/>
                </a:solidFill>
              </a:rPr>
              <a:t>Goal is to evaluate how well learners can communicate in various 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Learners involved in assessment process</a:t>
            </a:r>
          </a:p>
          <a:p>
            <a:pPr lvl="1"/>
            <a:r>
              <a:rPr lang="en-US" dirty="0"/>
              <a:t>Help to set the criteria </a:t>
            </a:r>
          </a:p>
          <a:p>
            <a:pPr lvl="1"/>
            <a:r>
              <a:rPr lang="en-US" dirty="0"/>
              <a:t>Can assess themselves and their peers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Which of the following is NOT a characteristic of Alternative Assessment?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are built </a:t>
            </a:r>
            <a:r>
              <a:rPr lang="en-US" dirty="0"/>
              <a:t>around topics or issues of interest to the students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They </a:t>
            </a:r>
            <a:r>
              <a:rPr lang="en-US" dirty="0" smtClean="0"/>
              <a:t>are based on real</a:t>
            </a:r>
            <a:r>
              <a:rPr lang="en-US" dirty="0"/>
              <a:t>-world communication contexts and situations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require </a:t>
            </a:r>
            <a:r>
              <a:rPr lang="en-US" dirty="0"/>
              <a:t>creative use of language rather than simple </a:t>
            </a:r>
            <a:r>
              <a:rPr lang="en-US" dirty="0" smtClean="0"/>
              <a:t>repetition</a:t>
            </a:r>
          </a:p>
          <a:p>
            <a:pPr>
              <a:buFont typeface="Lucida Grande"/>
              <a:buChar char="X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They allow for only one correct answer or right way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lphaUcPeriod" startAt="5"/>
            </a:pPr>
            <a:r>
              <a:rPr lang="en-US" dirty="0" smtClean="0"/>
              <a:t>Their </a:t>
            </a:r>
            <a:r>
              <a:rPr lang="en-US" dirty="0"/>
              <a:t>evaluation criteria and standards are known to the student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dirty="0" smtClean="0"/>
              <a:t>They </a:t>
            </a:r>
            <a:r>
              <a:rPr lang="en-US" dirty="0"/>
              <a:t>allow for self-evaluation and self-correction as they proceed </a:t>
            </a:r>
          </a:p>
        </p:txBody>
      </p:sp>
    </p:spTree>
    <p:extLst>
      <p:ext uri="{BB962C8B-B14F-4D97-AF65-F5344CB8AC3E}">
        <p14:creationId xmlns:p14="http://schemas.microsoft.com/office/powerpoint/2010/main" val="4790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Gather evidence about how students complete real</a:t>
            </a:r>
            <a:r>
              <a:rPr lang="en-US" dirty="0" smtClean="0">
                <a:solidFill>
                  <a:schemeClr val="accent3"/>
                </a:solidFill>
              </a:rPr>
              <a:t>-world </a:t>
            </a:r>
            <a:r>
              <a:rPr lang="en-US" dirty="0">
                <a:solidFill>
                  <a:schemeClr val="accent3"/>
                </a:solidFill>
              </a:rPr>
              <a:t>tasks:</a:t>
            </a:r>
            <a:br>
              <a:rPr lang="en-US" dirty="0">
                <a:solidFill>
                  <a:schemeClr val="accent3"/>
                </a:solidFill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138"/>
            <a:ext cx="8521700" cy="48815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Document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individual student growth </a:t>
            </a:r>
            <a:r>
              <a:rPr lang="en-US" dirty="0"/>
              <a:t>over time, </a:t>
            </a:r>
            <a:r>
              <a:rPr lang="en-US" dirty="0" smtClean="0"/>
              <a:t>not comparing students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Emphasize students’ </a:t>
            </a:r>
            <a:r>
              <a:rPr lang="en-US" dirty="0" smtClean="0">
                <a:solidFill>
                  <a:srgbClr val="FFE199"/>
                </a:solidFill>
              </a:rPr>
              <a:t>strengths</a:t>
            </a:r>
            <a:r>
              <a:rPr lang="en-US" dirty="0" smtClean="0"/>
              <a:t>, not weaknesses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Consider </a:t>
            </a:r>
            <a:r>
              <a:rPr lang="en-US" dirty="0" smtClean="0">
                <a:solidFill>
                  <a:srgbClr val="FFE199"/>
                </a:solidFill>
              </a:rPr>
              <a:t>context</a:t>
            </a:r>
            <a:r>
              <a:rPr lang="en-US" dirty="0" smtClean="0"/>
              <a:t> issues such as: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styles, </a:t>
            </a:r>
            <a:r>
              <a:rPr lang="en-US" dirty="0" smtClean="0"/>
              <a:t>cultural/educational </a:t>
            </a:r>
            <a:r>
              <a:rPr lang="en-US" dirty="0"/>
              <a:t>backgrounds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L</a:t>
            </a:r>
            <a:r>
              <a:rPr lang="en-US" dirty="0" smtClean="0"/>
              <a:t>anguage proficiency, grade level 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Course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8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Chat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90" y="1574800"/>
            <a:ext cx="8763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E2751D"/>
                </a:solidFill>
              </a:rPr>
              <a:t>I want to try alternative assessments, but where will I find the time? </a:t>
            </a:r>
          </a:p>
          <a:p>
            <a:pPr marL="0" indent="0">
              <a:buNone/>
            </a:pPr>
            <a:endParaRPr lang="en-US" dirty="0">
              <a:solidFill>
                <a:srgbClr val="E2751D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E2751D"/>
                </a:solidFill>
              </a:rPr>
              <a:t>I have too many tests to give…. Help!</a:t>
            </a:r>
            <a:endParaRPr lang="en-US" dirty="0">
              <a:solidFill>
                <a:srgbClr val="E2751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E2751D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Question:  </a:t>
            </a:r>
          </a:p>
          <a:p>
            <a:pPr marL="0" indent="0">
              <a:buNone/>
            </a:pPr>
            <a:r>
              <a:rPr lang="en-US" sz="4000" dirty="0" smtClean="0"/>
              <a:t>Where can we fit alternative assessments?</a:t>
            </a:r>
          </a:p>
        </p:txBody>
      </p:sp>
    </p:spTree>
    <p:extLst>
      <p:ext uri="{BB962C8B-B14F-4D97-AF65-F5344CB8AC3E}">
        <p14:creationId xmlns:p14="http://schemas.microsoft.com/office/powerpoint/2010/main" val="158184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Alternative assessment and curriculum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19" y="1600200"/>
            <a:ext cx="883965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Where can we fit alternative assessments?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Formative assessments: </a:t>
            </a:r>
          </a:p>
          <a:p>
            <a:pPr lvl="1"/>
            <a:r>
              <a:rPr lang="en-US" dirty="0" smtClean="0"/>
              <a:t>To guide teaching topics and lessons</a:t>
            </a:r>
          </a:p>
          <a:p>
            <a:pPr lvl="1"/>
            <a:r>
              <a:rPr lang="en-US" dirty="0" smtClean="0"/>
              <a:t>To prepare for formal assessments/standardized tests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Activities: </a:t>
            </a:r>
          </a:p>
          <a:p>
            <a:pPr lvl="1"/>
            <a:r>
              <a:rPr lang="en-US" dirty="0" smtClean="0"/>
              <a:t> Many activities can become alternative assessments</a:t>
            </a:r>
          </a:p>
        </p:txBody>
      </p:sp>
    </p:spTree>
    <p:extLst>
      <p:ext uri="{BB962C8B-B14F-4D97-AF65-F5344CB8AC3E}">
        <p14:creationId xmlns:p14="http://schemas.microsoft.com/office/powerpoint/2010/main" val="250497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alibri"/>
                <a:ea typeface="+mj-ea"/>
              </a:rPr>
              <a:t>Activities vs. Assessment</a:t>
            </a:r>
            <a:endParaRPr lang="en-US" b="1" dirty="0">
              <a:solidFill>
                <a:schemeClr val="accent3"/>
              </a:solidFill>
              <a:latin typeface="Calibri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8011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alibri"/>
                <a:ea typeface="+mn-ea"/>
              </a:rPr>
              <a:t>Many class activities can become assessment if you: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latin typeface="Calibri"/>
                <a:ea typeface="+mn-ea"/>
              </a:rPr>
              <a:t>1. Keep good records</a:t>
            </a:r>
          </a:p>
          <a:p>
            <a:pPr marL="406400" indent="-406400" fontAlgn="auto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latin typeface="Calibri"/>
                <a:ea typeface="+mn-ea"/>
              </a:rPr>
              <a:t>2. Are clear with yourself (and your students)  about the criteria for what is being assessed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506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Assessment vs. Testing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Assessment more comprehensive, general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included in assessment?</a:t>
            </a:r>
          </a:p>
          <a:p>
            <a:pPr lvl="1"/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Activities with data collection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8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Activity with Criteria &amp; Weighting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00" y="1600200"/>
            <a:ext cx="8498668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Assignment: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Record yourself speaking on ______ topic for 2-3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will be graded on your word stress:</a:t>
            </a:r>
          </a:p>
          <a:p>
            <a:pPr lvl="1"/>
            <a:r>
              <a:rPr lang="en-US" sz="2400" dirty="0" smtClean="0"/>
              <a:t>Correct number of syllables (0-25 points)</a:t>
            </a:r>
          </a:p>
          <a:p>
            <a:pPr lvl="1"/>
            <a:r>
              <a:rPr lang="en-US" sz="2400" dirty="0" smtClean="0"/>
              <a:t>Correct syllables stressed </a:t>
            </a:r>
            <a:r>
              <a:rPr lang="en-US" sz="2400" dirty="0"/>
              <a:t>(0-25 points)</a:t>
            </a:r>
            <a:endParaRPr lang="en-US" sz="2400" dirty="0" smtClean="0"/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nstressed syllables have reduced vowels (</a:t>
            </a:r>
            <a:r>
              <a:rPr lang="en-US" sz="2400" dirty="0"/>
              <a:t>0-25 points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Variation in syllable length (0-25 points)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43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Class Community</a:t>
            </a:r>
            <a:endParaRPr lang="en-US" dirty="0"/>
          </a:p>
        </p:txBody>
      </p:sp>
      <p:pic>
        <p:nvPicPr>
          <p:cNvPr id="4" name="Content Placeholder 3" descr="IMG_26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>
          <a:xfrm>
            <a:off x="1340202" y="1849660"/>
            <a:ext cx="6045351" cy="332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3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7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How can we provide a supportive classroom atmosphere so students feel comfortable with self-assessment, peer assessment, sharing their work? 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Tell students your class and activity goals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Give supportive and helpful feedback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Allow students to make some choices in class</a:t>
            </a:r>
          </a:p>
          <a:p>
            <a:pPr>
              <a:lnSpc>
                <a:spcPct val="120000"/>
              </a:lnSpc>
              <a:buFont typeface="Lucida Grande"/>
              <a:buChar char="X"/>
            </a:pP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Try to trick students to show them what they don’t know—NO 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EAFDC1"/>
                </a:solidFill>
              </a:rPr>
              <a:t>Choose activities that are motivating for students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EAFDC1"/>
                </a:solidFill>
              </a:rPr>
              <a:t>Teach students how to set and monitor goals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EAFDC1"/>
                </a:solidFill>
              </a:rPr>
              <a:t>Include community-building activities for class</a:t>
            </a:r>
          </a:p>
        </p:txBody>
      </p:sp>
    </p:spTree>
    <p:extLst>
      <p:ext uri="{BB962C8B-B14F-4D97-AF65-F5344CB8AC3E}">
        <p14:creationId xmlns:p14="http://schemas.microsoft.com/office/powerpoint/2010/main" val="9475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IIi</a:t>
            </a:r>
            <a:r>
              <a:rPr lang="en-US" dirty="0" smtClean="0"/>
              <a:t>. Types of alternative assessments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9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Section overview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self-assessment</a:t>
            </a:r>
          </a:p>
          <a:p>
            <a:r>
              <a:rPr lang="en-US" dirty="0" smtClean="0"/>
              <a:t>Peer review</a:t>
            </a:r>
          </a:p>
          <a:p>
            <a:r>
              <a:rPr lang="en-US" dirty="0" smtClean="0"/>
              <a:t>Speaking and presenting assessments</a:t>
            </a:r>
          </a:p>
          <a:p>
            <a:r>
              <a:rPr lang="en-US" dirty="0" smtClean="0"/>
              <a:t>Reading and writing assessments</a:t>
            </a:r>
          </a:p>
          <a:p>
            <a:pPr lvl="1"/>
            <a:r>
              <a:rPr lang="en-US" dirty="0" smtClean="0"/>
              <a:t>Portfolios</a:t>
            </a:r>
          </a:p>
        </p:txBody>
      </p:sp>
    </p:spTree>
    <p:extLst>
      <p:ext uri="{BB962C8B-B14F-4D97-AF65-F5344CB8AC3E}">
        <p14:creationId xmlns:p14="http://schemas.microsoft.com/office/powerpoint/2010/main" val="406848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Self Assessment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182938"/>
            <a:ext cx="1968500" cy="1604962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set goals based on curriculum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425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50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Self Assessment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182938"/>
            <a:ext cx="1968500" cy="1604962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set goals based on curriculum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425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97201" y="1417638"/>
            <a:ext cx="557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Sample Goals: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Use the present tense correctly when speaking about general truths.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Speak loudly and have good eye contact during presentations.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Use topic sentences to begin paragraphs in academic writing.</a:t>
            </a:r>
          </a:p>
        </p:txBody>
      </p:sp>
    </p:spTree>
    <p:extLst>
      <p:ext uri="{BB962C8B-B14F-4D97-AF65-F5344CB8AC3E}">
        <p14:creationId xmlns:p14="http://schemas.microsoft.com/office/powerpoint/2010/main" val="327377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Self Assessment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182938"/>
            <a:ext cx="1968500" cy="1604962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set goals based on curriculum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882900" y="3182938"/>
            <a:ext cx="1828800" cy="1604962"/>
          </a:xfrm>
          <a:prstGeom prst="rect">
            <a:avLst/>
          </a:prstGeom>
          <a:ln w="762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Teacher assessments focus on goal areas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425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11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97200" y="1417638"/>
            <a:ext cx="58673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Feedback and assessment will be specific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Will not be comprehensive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Purpose: to help students attain goals</a:t>
            </a:r>
          </a:p>
        </p:txBody>
      </p:sp>
    </p:spTree>
    <p:extLst>
      <p:ext uri="{BB962C8B-B14F-4D97-AF65-F5344CB8AC3E}">
        <p14:creationId xmlns:p14="http://schemas.microsoft.com/office/powerpoint/2010/main" val="237667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Self Assessment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182938"/>
            <a:ext cx="1968500" cy="1604962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set goals based on curriculum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882900" y="3182938"/>
            <a:ext cx="1828800" cy="1604962"/>
          </a:xfrm>
          <a:prstGeom prst="rect">
            <a:avLst/>
          </a:prstGeom>
          <a:ln w="762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Teacher assessments focus on goal areas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99050" y="3182938"/>
            <a:ext cx="1752600" cy="1604962"/>
          </a:xfrm>
          <a:prstGeom prst="rect">
            <a:avLst/>
          </a:prstGeom>
          <a:ln w="762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Student self-assessments focus on goal areas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425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11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165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97200" y="1417638"/>
            <a:ext cx="5867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Students may need to be trained to be self-directed learners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Teachers can give students feedback on their self-assessments</a:t>
            </a:r>
          </a:p>
        </p:txBody>
      </p:sp>
    </p:spTree>
    <p:extLst>
      <p:ext uri="{BB962C8B-B14F-4D97-AF65-F5344CB8AC3E}">
        <p14:creationId xmlns:p14="http://schemas.microsoft.com/office/powerpoint/2010/main" val="105315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Self Assessment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182938"/>
            <a:ext cx="1968500" cy="1604962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set goals based on curriculum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882900" y="3182938"/>
            <a:ext cx="1828800" cy="1604962"/>
          </a:xfrm>
          <a:prstGeom prst="rect">
            <a:avLst/>
          </a:prstGeom>
          <a:ln w="762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Teacher assessments focus on goal areas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99050" y="3182938"/>
            <a:ext cx="1752600" cy="1604962"/>
          </a:xfrm>
          <a:prstGeom prst="rect">
            <a:avLst/>
          </a:prstGeom>
          <a:ln w="762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Student self-assessments focus on goal areas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425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11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165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26200" y="2349500"/>
            <a:ext cx="1041400" cy="604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Writing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711700" y="2349500"/>
            <a:ext cx="1498600" cy="604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Conferences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5257800" y="1706560"/>
            <a:ext cx="1657350" cy="604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Learning logs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40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3"/>
                </a:solidFill>
              </a:rPr>
              <a:t>Chat</a:t>
            </a:r>
            <a:endParaRPr lang="en-US" sz="54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ever take a test that you thought wasn’t fair?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did that make you feel?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5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Self Assessment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182938"/>
            <a:ext cx="1968500" cy="1604962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set goals based on curriculum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882900" y="3182938"/>
            <a:ext cx="1828800" cy="1604962"/>
          </a:xfrm>
          <a:prstGeom prst="rect">
            <a:avLst/>
          </a:prstGeom>
          <a:ln w="762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Teacher assessments focus on goal areas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99050" y="3182938"/>
            <a:ext cx="1752600" cy="1604962"/>
          </a:xfrm>
          <a:prstGeom prst="rect">
            <a:avLst/>
          </a:prstGeom>
          <a:ln w="762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Student self-assessments focus on goal areas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232650" y="3182938"/>
            <a:ext cx="1631950" cy="1604962"/>
          </a:xfrm>
          <a:prstGeom prst="rect">
            <a:avLst/>
          </a:prstGeom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reflect on progress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425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11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165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26200" y="2349500"/>
            <a:ext cx="1041400" cy="604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Writing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711700" y="2349500"/>
            <a:ext cx="1498600" cy="604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Conferences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5257800" y="1706560"/>
            <a:ext cx="1657350" cy="604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Learning logs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84400" y="5057776"/>
            <a:ext cx="668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Journals (in- or out-of-class): </a:t>
            </a:r>
            <a:r>
              <a:rPr lang="en-US" sz="2400" dirty="0" err="1" smtClean="0"/>
              <a:t>Penzu</a:t>
            </a:r>
            <a:r>
              <a:rPr lang="en-US" sz="2400" dirty="0" smtClean="0"/>
              <a:t>, Google Docs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Pair share with partner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Class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02709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Self Assessment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182938"/>
            <a:ext cx="1968500" cy="1604962"/>
          </a:xfrm>
          <a:prstGeom prst="rect">
            <a:avLst/>
          </a:prstGeom>
          <a:ln w="762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set goals based on curriculum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882900" y="3182938"/>
            <a:ext cx="1828800" cy="1604962"/>
          </a:xfrm>
          <a:prstGeom prst="rect">
            <a:avLst/>
          </a:prstGeom>
          <a:ln w="762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Teacher assessments focus on goal areas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99050" y="3182938"/>
            <a:ext cx="1752600" cy="1604962"/>
          </a:xfrm>
          <a:prstGeom prst="rect">
            <a:avLst/>
          </a:prstGeom>
          <a:ln w="762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Student self-assessments focus on goal areas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232650" y="3182938"/>
            <a:ext cx="1631950" cy="1604962"/>
          </a:xfrm>
          <a:prstGeom prst="rect">
            <a:avLst/>
          </a:prstGeom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reflect on progress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425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1170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1650" y="3985419"/>
            <a:ext cx="45720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11300" y="5062538"/>
            <a:ext cx="5956300" cy="108426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All assessments are based on criteria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426200" y="2349500"/>
            <a:ext cx="1041400" cy="604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Writing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711700" y="2349500"/>
            <a:ext cx="1498600" cy="604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Conferences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5257800" y="1706560"/>
            <a:ext cx="1657350" cy="6048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Learning logs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375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2751D"/>
                </a:solidFill>
              </a:rPr>
              <a:t>Samples: Self-Assessment Techniques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2600" y="1526777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What types of </a:t>
            </a:r>
            <a:r>
              <a:rPr lang="en-US" dirty="0" smtClean="0"/>
              <a:t>assignments are good for self-assessments?</a:t>
            </a:r>
            <a:endParaRPr lang="en-US" dirty="0"/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dirty="0" smtClean="0"/>
              <a:t>can students record?</a:t>
            </a:r>
            <a:endParaRPr lang="en-US" dirty="0"/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Where can </a:t>
            </a:r>
            <a:r>
              <a:rPr lang="en-US" dirty="0" smtClean="0"/>
              <a:t>students put </a:t>
            </a:r>
            <a:r>
              <a:rPr lang="en-US" dirty="0"/>
              <a:t>this information?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0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2751D"/>
                </a:solidFill>
              </a:rPr>
              <a:t>Samples: Self-Assessment Techniques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2600" y="1526777"/>
            <a:ext cx="8229600" cy="483592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FFF0CC"/>
                </a:solidFill>
              </a:rPr>
              <a:t>What types of </a:t>
            </a:r>
            <a:r>
              <a:rPr lang="en-US" dirty="0" smtClean="0">
                <a:solidFill>
                  <a:srgbClr val="FFF0CC"/>
                </a:solidFill>
              </a:rPr>
              <a:t>assignments are good for self-assessments?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Assignments where they can keep a checklist based on specific guidelines &amp; criteria, for any skill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Show progress over time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0CC"/>
                </a:solidFill>
              </a:rPr>
              <a:t>What can students record?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Activities, time spent, progress toward goals</a:t>
            </a:r>
            <a:endParaRPr lang="en-US" sz="2400" dirty="0"/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FFF0CC"/>
                </a:solidFill>
              </a:rPr>
              <a:t>Where can </a:t>
            </a:r>
            <a:r>
              <a:rPr lang="en-US" dirty="0" smtClean="0">
                <a:solidFill>
                  <a:srgbClr val="FFF0CC"/>
                </a:solidFill>
              </a:rPr>
              <a:t>students put </a:t>
            </a:r>
            <a:r>
              <a:rPr lang="en-US" dirty="0">
                <a:solidFill>
                  <a:srgbClr val="FFF0CC"/>
                </a:solidFill>
              </a:rPr>
              <a:t>this information</a:t>
            </a:r>
            <a:r>
              <a:rPr lang="en-US" dirty="0" smtClean="0">
                <a:solidFill>
                  <a:srgbClr val="FFF0CC"/>
                </a:solidFill>
              </a:rPr>
              <a:t>?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Charts, logs, journals, binders, Google Docs/Forms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Self-Assessment Chart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1304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http://www.americanenglish.state.gov/resources/shaping-way-we-teach-english-successful-practices-around-world</a:t>
            </a:r>
            <a:r>
              <a: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4" name="Content Placeholder 3" descr="booksread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" b="6572"/>
          <a:stretch/>
        </p:blipFill>
        <p:spPr>
          <a:xfrm>
            <a:off x="1028700" y="1687484"/>
            <a:ext cx="7193375" cy="395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51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learner log</a:t>
            </a:r>
            <a:endParaRPr lang="en-US" dirty="0"/>
          </a:p>
        </p:txBody>
      </p:sp>
      <p:pic>
        <p:nvPicPr>
          <p:cNvPr id="4" name="Content Placeholder 3" descr="sample log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54" b="-249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126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learner log</a:t>
            </a:r>
            <a:endParaRPr lang="en-US" dirty="0"/>
          </a:p>
        </p:txBody>
      </p:sp>
      <p:pic>
        <p:nvPicPr>
          <p:cNvPr id="4" name="Content Placeholder 3" descr="sample log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54" b="-24954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33400" y="2400300"/>
            <a:ext cx="1320800" cy="1816100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3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learner log</a:t>
            </a:r>
            <a:endParaRPr lang="en-US" dirty="0"/>
          </a:p>
        </p:txBody>
      </p:sp>
      <p:pic>
        <p:nvPicPr>
          <p:cNvPr id="4" name="Content Placeholder 3" descr="sample log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54" b="-2495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628900" y="2413000"/>
            <a:ext cx="1689100" cy="1816100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4350" y="2413000"/>
            <a:ext cx="844550" cy="1193800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6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learner log</a:t>
            </a:r>
            <a:endParaRPr lang="en-US" dirty="0"/>
          </a:p>
        </p:txBody>
      </p:sp>
      <p:pic>
        <p:nvPicPr>
          <p:cNvPr id="4" name="Content Placeholder 3" descr="sample log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54" b="-2495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318000" y="2413000"/>
            <a:ext cx="4368800" cy="2514600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/>
                </a:solidFill>
              </a:rPr>
              <a:t>K-W-L Charts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09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K: what </a:t>
            </a:r>
            <a:r>
              <a:rPr lang="en-US" dirty="0"/>
              <a:t>I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know</a:t>
            </a: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W: what </a:t>
            </a:r>
            <a:r>
              <a:rPr lang="en-US" dirty="0"/>
              <a:t>I </a:t>
            </a:r>
            <a:r>
              <a:rPr lang="en-US" i="1" dirty="0">
                <a:solidFill>
                  <a:srgbClr val="FFE199"/>
                </a:solidFill>
              </a:rPr>
              <a:t>want</a:t>
            </a:r>
            <a:r>
              <a:rPr lang="en-US" dirty="0">
                <a:solidFill>
                  <a:srgbClr val="FFE199"/>
                </a:solidFill>
              </a:rPr>
              <a:t> </a:t>
            </a:r>
            <a:r>
              <a:rPr lang="en-US" dirty="0"/>
              <a:t>to </a:t>
            </a:r>
            <a:r>
              <a:rPr lang="en-US" dirty="0" smtClean="0"/>
              <a:t>know/find out</a:t>
            </a:r>
          </a:p>
          <a:p>
            <a:pPr marL="0" indent="0">
              <a:buNone/>
            </a:pPr>
            <a:r>
              <a:rPr lang="en-US" dirty="0" smtClean="0"/>
              <a:t>L: what </a:t>
            </a:r>
            <a:r>
              <a:rPr lang="en-US" dirty="0"/>
              <a:t>I've </a:t>
            </a:r>
            <a:r>
              <a:rPr lang="en-US" i="1" dirty="0" smtClean="0">
                <a:solidFill>
                  <a:srgbClr val="FFE199"/>
                </a:solidFill>
              </a:rPr>
              <a:t>learned</a:t>
            </a:r>
            <a:endParaRPr lang="en-US" dirty="0" smtClean="0">
              <a:solidFill>
                <a:srgbClr val="FFE199"/>
              </a:solidFill>
            </a:endParaRPr>
          </a:p>
          <a:p>
            <a:pPr lvl="1"/>
            <a:r>
              <a:rPr lang="en-US" dirty="0" smtClean="0"/>
              <a:t>Chart </a:t>
            </a:r>
            <a:r>
              <a:rPr lang="en-US" dirty="0"/>
              <a:t>can be completed in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language </a:t>
            </a:r>
            <a:r>
              <a:rPr lang="en-US" dirty="0"/>
              <a:t>or with illustrations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54279"/>
              </p:ext>
            </p:extLst>
          </p:nvPr>
        </p:nvGraphicFramePr>
        <p:xfrm>
          <a:off x="660400" y="4610100"/>
          <a:ext cx="7848600" cy="172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Know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Want</a:t>
                      </a:r>
                      <a:r>
                        <a:rPr lang="en-US" sz="2400" baseline="0" dirty="0" smtClean="0"/>
                        <a:t> to know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Learned</a:t>
                      </a:r>
                      <a:endParaRPr lang="en-US" sz="2400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9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3"/>
                </a:solidFill>
              </a:rPr>
              <a:t>Chat</a:t>
            </a:r>
            <a:endParaRPr lang="en-US" sz="54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ever take a test that you thought wasn’t fair?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did that make you feel?</a:t>
            </a:r>
            <a:endParaRPr lang="en-US" dirty="0"/>
          </a:p>
        </p:txBody>
      </p:sp>
      <p:pic>
        <p:nvPicPr>
          <p:cNvPr id="6" name="Picture 5" descr="black-and-white-sad-fac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3892550"/>
            <a:ext cx="1949450" cy="1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4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E2751D"/>
                </a:solidFill>
              </a:rPr>
              <a:t>Chat</a:t>
            </a:r>
            <a:endParaRPr lang="en-US" sz="4800" b="1" dirty="0">
              <a:solidFill>
                <a:srgbClr val="E2751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use KWL charts to help learners with reading?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7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807774" y="6343134"/>
            <a:ext cx="287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vimeo.com</a:t>
            </a:r>
            <a:r>
              <a:rPr lang="pt-BR" dirty="0"/>
              <a:t>/82798767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8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Self-Assessment Feedback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4307" y="1630638"/>
            <a:ext cx="6911304" cy="4711700"/>
          </a:xfrm>
        </p:spPr>
        <p:txBody>
          <a:bodyPr>
            <a:normAutofit/>
          </a:bodyPr>
          <a:lstStyle/>
          <a:p>
            <a:pPr marL="571500" indent="-5080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Why give self-assessment feedback?</a:t>
            </a:r>
          </a:p>
          <a:p>
            <a:pPr marL="57150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How much should teachers talk? How much should students talk?</a:t>
            </a:r>
          </a:p>
        </p:txBody>
      </p:sp>
    </p:spTree>
    <p:extLst>
      <p:ext uri="{BB962C8B-B14F-4D97-AF65-F5344CB8AC3E}">
        <p14:creationId xmlns:p14="http://schemas.microsoft.com/office/powerpoint/2010/main" val="42052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Self-Assessment Feedback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17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Why give students self-assessment feedback?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Help them stay </a:t>
            </a:r>
            <a:r>
              <a:rPr lang="en-US" sz="2400" dirty="0"/>
              <a:t>on goals &amp; monitor </a:t>
            </a:r>
            <a:r>
              <a:rPr lang="en-US" sz="2400" dirty="0" smtClean="0"/>
              <a:t>progress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Help </a:t>
            </a:r>
            <a:r>
              <a:rPr lang="en-US" sz="2400" dirty="0"/>
              <a:t>them set new goals as </a:t>
            </a:r>
            <a:r>
              <a:rPr lang="en-US" sz="2400" dirty="0" smtClean="0"/>
              <a:t>needed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Help </a:t>
            </a:r>
            <a:r>
              <a:rPr lang="en-US" sz="2400" dirty="0"/>
              <a:t>them celebrate </a:t>
            </a:r>
            <a:r>
              <a:rPr lang="en-US" sz="2400" dirty="0" smtClean="0"/>
              <a:t>successes</a:t>
            </a:r>
          </a:p>
        </p:txBody>
      </p:sp>
    </p:spTree>
    <p:extLst>
      <p:ext uri="{BB962C8B-B14F-4D97-AF65-F5344CB8AC3E}">
        <p14:creationId xmlns:p14="http://schemas.microsoft.com/office/powerpoint/2010/main" val="316072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Self-Assessment Feedback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47716" cy="47117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Why give students self-assessment feedback?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Help them stay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on goals &amp; monitor 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progress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Help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them set new goals as 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needed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Help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them celebrate 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successes</a:t>
            </a:r>
          </a:p>
          <a:p>
            <a:pPr marL="57150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0CC"/>
                </a:solidFill>
              </a:rPr>
              <a:t>How much should teachers talk? How much should students talk?</a:t>
            </a:r>
          </a:p>
          <a:p>
            <a:pPr marL="971550" lvl="1" indent="-514350">
              <a:lnSpc>
                <a:spcPct val="120000"/>
              </a:lnSpc>
            </a:pPr>
            <a:r>
              <a:rPr lang="en-US" sz="2400" dirty="0" smtClean="0"/>
              <a:t>Students should talk more than the teacher; </a:t>
            </a:r>
            <a:br>
              <a:rPr lang="en-US" sz="2400" dirty="0" smtClean="0"/>
            </a:br>
            <a:r>
              <a:rPr lang="en-US" sz="2400" dirty="0" smtClean="0"/>
              <a:t>teacher is a guide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747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Steps in Doing Self-Assessment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Identify task that students should monitor in own learning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Identify criteria students will need to complete </a:t>
            </a:r>
            <a:r>
              <a:rPr lang="en-US" dirty="0"/>
              <a:t>the task </a:t>
            </a:r>
            <a:r>
              <a:rPr lang="en-US" dirty="0" smtClean="0"/>
              <a:t>successfully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Make or find a form they can complete—give them a sample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Require the self-assessment form for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8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pic>
        <p:nvPicPr>
          <p:cNvPr id="5" name="Content Placeholder 4" descr="peerreview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r="229"/>
          <a:stretch/>
        </p:blipFill>
        <p:spPr>
          <a:xfrm>
            <a:off x="1881321" y="1573878"/>
            <a:ext cx="4949630" cy="3729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71134" y="6121420"/>
            <a:ext cx="646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http://www.americanenglish.state.gov/resources/shaping-way-we-teach-english-successful-practices-around-world</a:t>
            </a:r>
            <a:r>
              <a: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46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Poll Questions about Peer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8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Poll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Peer </a:t>
            </a:r>
            <a:r>
              <a:rPr lang="en-US" dirty="0">
                <a:solidFill>
                  <a:schemeClr val="accent3"/>
                </a:solidFill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Have you ever tried peer review in your classes?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9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Peer Review Poll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If you have done peer review in your classes, what did you like about it</a:t>
            </a:r>
            <a:r>
              <a:rPr lang="en-US" dirty="0" smtClean="0"/>
              <a:t>?</a:t>
            </a:r>
          </a:p>
          <a:p>
            <a:pPr marL="908050" lvl="1" indent="-450850">
              <a:lnSpc>
                <a:spcPct val="140000"/>
              </a:lnSpc>
            </a:pPr>
            <a:r>
              <a:rPr lang="en-US" dirty="0"/>
              <a:t>Students </a:t>
            </a:r>
            <a:r>
              <a:rPr lang="en-US" dirty="0" smtClean="0"/>
              <a:t>can help </a:t>
            </a:r>
            <a:r>
              <a:rPr lang="en-US" dirty="0"/>
              <a:t>each other </a:t>
            </a:r>
            <a:endParaRPr lang="en-US" dirty="0" smtClean="0"/>
          </a:p>
          <a:p>
            <a:pPr marL="908050" lvl="1" indent="-450850">
              <a:lnSpc>
                <a:spcPct val="140000"/>
              </a:lnSpc>
            </a:pPr>
            <a:r>
              <a:rPr lang="en-US" dirty="0" smtClean="0"/>
              <a:t>Students can share </a:t>
            </a:r>
            <a:r>
              <a:rPr lang="en-US" dirty="0"/>
              <a:t>ideas </a:t>
            </a:r>
            <a:r>
              <a:rPr lang="en-US" dirty="0" smtClean="0"/>
              <a:t>and build classroom community</a:t>
            </a:r>
            <a:endParaRPr lang="en-US" dirty="0"/>
          </a:p>
          <a:p>
            <a:pPr marL="914400" lvl="1" indent="-457200">
              <a:lnSpc>
                <a:spcPct val="140000"/>
              </a:lnSpc>
            </a:pPr>
            <a:r>
              <a:rPr lang="en-US" dirty="0" smtClean="0"/>
              <a:t>Students can think critically</a:t>
            </a:r>
            <a:endParaRPr lang="en-US" dirty="0"/>
          </a:p>
          <a:p>
            <a:pPr marL="914400" lvl="1" indent="-457200">
              <a:lnSpc>
                <a:spcPct val="140000"/>
              </a:lnSpc>
            </a:pPr>
            <a:r>
              <a:rPr lang="en-US" dirty="0" smtClean="0"/>
              <a:t>Students can practice listening and speaking</a:t>
            </a:r>
          </a:p>
          <a:p>
            <a:pPr marL="914400" lvl="1" indent="-457200">
              <a:lnSpc>
                <a:spcPct val="140000"/>
              </a:lnSpc>
            </a:pPr>
            <a:r>
              <a:rPr lang="en-US" dirty="0" smtClean="0"/>
              <a:t>Students can be engaged during class</a:t>
            </a:r>
          </a:p>
        </p:txBody>
      </p:sp>
    </p:spTree>
    <p:extLst>
      <p:ext uri="{BB962C8B-B14F-4D97-AF65-F5344CB8AC3E}">
        <p14:creationId xmlns:p14="http://schemas.microsoft.com/office/powerpoint/2010/main" val="272387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3"/>
                </a:solidFill>
              </a:rPr>
              <a:t>Chat</a:t>
            </a:r>
            <a:endParaRPr lang="en-US" sz="54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use assessment to motivate students?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12684373732038238003smiley face emoticon.svg.hi.png"/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950860"/>
            <a:ext cx="2930387" cy="31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3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Peer Review/Feedback Activities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 smtClean="0"/>
              <a:t>Students </a:t>
            </a:r>
            <a:r>
              <a:rPr lang="en-US" dirty="0"/>
              <a:t>in pairs can 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each other understand the </a:t>
            </a:r>
            <a:r>
              <a:rPr lang="en-US" dirty="0" smtClean="0"/>
              <a:t>assignment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S</a:t>
            </a:r>
            <a:r>
              <a:rPr lang="en-US" dirty="0" smtClean="0"/>
              <a:t>hare </a:t>
            </a:r>
            <a:r>
              <a:rPr lang="en-US" dirty="0"/>
              <a:t>ideas for </a:t>
            </a:r>
            <a:r>
              <a:rPr lang="en-US" dirty="0" smtClean="0"/>
              <a:t>content </a:t>
            </a:r>
            <a:r>
              <a:rPr lang="en-US" dirty="0"/>
              <a:t>and </a:t>
            </a:r>
            <a:r>
              <a:rPr lang="en-US" dirty="0" smtClean="0"/>
              <a:t>organization or language use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each other’s work, giving feedback on the ideas, structure, and </a:t>
            </a:r>
            <a:r>
              <a:rPr lang="en-US" dirty="0" smtClean="0"/>
              <a:t>clarity </a:t>
            </a:r>
            <a:r>
              <a:rPr lang="en-US" dirty="0"/>
              <a:t>of the </a:t>
            </a:r>
            <a:r>
              <a:rPr lang="en-US" dirty="0" smtClean="0"/>
              <a:t>writing</a:t>
            </a:r>
            <a:endParaRPr lang="en-US" dirty="0"/>
          </a:p>
          <a:p>
            <a:pPr lvl="1">
              <a:lnSpc>
                <a:spcPct val="140000"/>
              </a:lnSpc>
            </a:pPr>
            <a:r>
              <a:rPr lang="en-US" dirty="0" smtClean="0"/>
              <a:t>Listen to each other’s practice presentations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Pairs need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clear review guidelines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3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751D"/>
                </a:solidFill>
              </a:rPr>
              <a:t>Peer Review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300"/>
          </a:xfrm>
        </p:spPr>
        <p:txBody>
          <a:bodyPr>
            <a:normAutofit fontScale="92500"/>
          </a:bodyPr>
          <a:lstStyle/>
          <a:p>
            <a:pPr marL="571500" indent="-5715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Grouping options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Higher </a:t>
            </a:r>
            <a:r>
              <a:rPr lang="en-US" dirty="0"/>
              <a:t>proficiency </a:t>
            </a:r>
            <a:r>
              <a:rPr lang="en-US" dirty="0" smtClean="0"/>
              <a:t>can </a:t>
            </a:r>
            <a:r>
              <a:rPr lang="en-US" dirty="0"/>
              <a:t>help lower </a:t>
            </a:r>
            <a:r>
              <a:rPr lang="en-US" dirty="0" smtClean="0"/>
              <a:t>proficiency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Equal proficiency students work together</a:t>
            </a:r>
            <a:endParaRPr lang="en-US" dirty="0"/>
          </a:p>
          <a:p>
            <a:pPr marL="571500" indent="-5715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9E3D2"/>
                </a:solidFill>
              </a:rPr>
              <a:t>Teacher roles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</a:t>
            </a:r>
            <a:r>
              <a:rPr lang="en-US" dirty="0" smtClean="0"/>
              <a:t>acilitators to help </a:t>
            </a:r>
            <a:r>
              <a:rPr lang="en-US" dirty="0"/>
              <a:t>students give useful </a:t>
            </a:r>
            <a:r>
              <a:rPr lang="en-US" dirty="0" smtClean="0"/>
              <a:t>feedback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</a:t>
            </a:r>
            <a:r>
              <a:rPr lang="en-US" dirty="0" smtClean="0"/>
              <a:t>ime keepers </a:t>
            </a:r>
            <a:r>
              <a:rPr lang="en-US" dirty="0"/>
              <a:t>&amp; resource </a:t>
            </a:r>
            <a:r>
              <a:rPr lang="en-US" dirty="0" smtClean="0"/>
              <a:t>experts</a:t>
            </a:r>
          </a:p>
          <a:p>
            <a:pPr marL="57150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Student roles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Active participants, thinking critically, talking, listening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8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Sample peer review form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 descr="peerreviewquest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778000"/>
            <a:ext cx="8267700" cy="328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7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7600" y="2578100"/>
            <a:ext cx="2667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Self-Assessment &amp;</a:t>
            </a:r>
            <a:br>
              <a:rPr lang="en-US" sz="2800" dirty="0" smtClean="0"/>
            </a:br>
            <a:r>
              <a:rPr lang="en-US" sz="2800" dirty="0" smtClean="0"/>
              <a:t>Peer Review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80000" y="2565400"/>
            <a:ext cx="2552700" cy="2277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Speaking &amp; Presenting</a:t>
            </a:r>
          </a:p>
          <a:p>
            <a:pPr algn="ctr"/>
            <a:endParaRPr lang="en-US" sz="1600" dirty="0" smtClean="0"/>
          </a:p>
          <a:p>
            <a:endParaRPr lang="en-US" sz="2400" dirty="0"/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3784600" y="3701485"/>
            <a:ext cx="1295400" cy="268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92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6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30201"/>
            <a:ext cx="2494765" cy="3340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8764" y="3121681"/>
            <a:ext cx="625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Group Project and Poster Presentation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4038600"/>
            <a:ext cx="850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Groups created a travel itinerary for week-long trip in China (budget $1000)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Found hotels, transportation, activities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Created poster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Practiced presenting and asking/answering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Presented poster in Open Format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8464" y="2427366"/>
            <a:ext cx="625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type of alternative assessment?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8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/>
                </a:solidFill>
              </a:rPr>
              <a:t>Assessments and Motivation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Appreciate </a:t>
            </a:r>
            <a:r>
              <a:rPr lang="en-US" dirty="0" smtClean="0"/>
              <a:t>your students’ hard work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Use assessments to </a:t>
            </a:r>
            <a:r>
              <a:rPr lang="en-US" dirty="0" smtClean="0">
                <a:solidFill>
                  <a:srgbClr val="FFB400"/>
                </a:solidFill>
              </a:rPr>
              <a:t>build rapport </a:t>
            </a:r>
            <a:r>
              <a:rPr lang="en-US" dirty="0" smtClean="0"/>
              <a:t>with students and build their </a:t>
            </a:r>
            <a:r>
              <a:rPr lang="en-US" dirty="0" smtClean="0">
                <a:solidFill>
                  <a:srgbClr val="FFB400"/>
                </a:solidFill>
              </a:rPr>
              <a:t>self-esteem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Personalize</a:t>
            </a:r>
            <a:r>
              <a:rPr lang="en-US" dirty="0" smtClean="0">
                <a:solidFill>
                  <a:srgbClr val="FFFFFF"/>
                </a:solidFill>
              </a:rPr>
              <a:t> feedback and assessment when possible; provide specifics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Assess </a:t>
            </a:r>
            <a:r>
              <a:rPr lang="en-US" dirty="0">
                <a:solidFill>
                  <a:schemeClr val="accent4"/>
                </a:solidFill>
              </a:rPr>
              <a:t>strengths</a:t>
            </a:r>
            <a:r>
              <a:rPr lang="en-US" dirty="0"/>
              <a:t> as well as </a:t>
            </a:r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1725" y="6031468"/>
            <a:ext cx="260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Fengying</a:t>
            </a:r>
            <a:r>
              <a:rPr lang="en-US" sz="2800" dirty="0" smtClean="0"/>
              <a:t>, 2003)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87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/>
                </a:solidFill>
              </a:rPr>
              <a:t>Assessments and Motivation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rgbClr val="FFB400"/>
                </a:solidFill>
              </a:rPr>
              <a:t>Combine</a:t>
            </a:r>
            <a:r>
              <a:rPr lang="en-US" dirty="0" smtClean="0"/>
              <a:t> types of assessments</a:t>
            </a:r>
          </a:p>
          <a:p>
            <a:pPr marL="914400" lvl="1" indent="-514350"/>
            <a:r>
              <a:rPr lang="en-US" dirty="0"/>
              <a:t>S</a:t>
            </a:r>
            <a:r>
              <a:rPr lang="en-US" dirty="0" smtClean="0"/>
              <a:t>tudents can identify strengths and weaknesses</a:t>
            </a:r>
          </a:p>
          <a:p>
            <a:pPr marL="914400" lvl="1" indent="-514350"/>
            <a:r>
              <a:rPr lang="en-US" dirty="0" smtClean="0"/>
              <a:t>Teachers can collect more comprehensive data</a:t>
            </a:r>
          </a:p>
        </p:txBody>
      </p:sp>
    </p:spTree>
    <p:extLst>
      <p:ext uri="{BB962C8B-B14F-4D97-AF65-F5344CB8AC3E}">
        <p14:creationId xmlns:p14="http://schemas.microsoft.com/office/powerpoint/2010/main" val="332943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Assessments and </a:t>
            </a:r>
            <a:r>
              <a:rPr lang="en-US" b="1" dirty="0" smtClean="0">
                <a:solidFill>
                  <a:schemeClr val="accent3"/>
                </a:solidFill>
              </a:rPr>
              <a:t>Motivation</a:t>
            </a:r>
            <a:endParaRPr lang="en-US" b="1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6. </a:t>
            </a:r>
            <a:r>
              <a:rPr lang="en-US" dirty="0">
                <a:solidFill>
                  <a:srgbClr val="FFFFFF"/>
                </a:solidFill>
              </a:rPr>
              <a:t>Use </a:t>
            </a:r>
            <a:r>
              <a:rPr lang="en-US" dirty="0">
                <a:solidFill>
                  <a:srgbClr val="FFB400"/>
                </a:solidFill>
              </a:rPr>
              <a:t>Objectives-Referenced </a:t>
            </a:r>
            <a:r>
              <a:rPr lang="en-US" dirty="0"/>
              <a:t>Assessment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Assessments and grades based on lesson objectives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Precise grading and comments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Students less likely to question grading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Students evaluate their own learning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8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11080</TotalTime>
  <Words>2070</Words>
  <Application>Microsoft Macintosh PowerPoint</Application>
  <PresentationFormat>On-screen Show (4:3)</PresentationFormat>
  <Paragraphs>360</Paragraphs>
  <Slides>64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Teaching Today’s Learners: </vt:lpstr>
      <vt:lpstr>This Session Will Cover</vt:lpstr>
      <vt:lpstr>Assessment vs. Testing</vt:lpstr>
      <vt:lpstr>Chat</vt:lpstr>
      <vt:lpstr>Chat</vt:lpstr>
      <vt:lpstr>Chat</vt:lpstr>
      <vt:lpstr>Assessments and Motivation</vt:lpstr>
      <vt:lpstr>Assessments and Motivation</vt:lpstr>
      <vt:lpstr>Assessments and Motivation</vt:lpstr>
      <vt:lpstr>Why Assessment?</vt:lpstr>
      <vt:lpstr>Why Assessment?</vt:lpstr>
      <vt:lpstr>Why Assessment?</vt:lpstr>
      <vt:lpstr>II. Overview of Assessment types </vt:lpstr>
      <vt:lpstr>Formal Assessment</vt:lpstr>
      <vt:lpstr>Formal Assessment Example</vt:lpstr>
      <vt:lpstr>Types of Assessment Matching</vt:lpstr>
      <vt:lpstr>Types of Assessment Matching</vt:lpstr>
      <vt:lpstr>PowerPoint Presentation</vt:lpstr>
      <vt:lpstr>Alternative Assessment</vt:lpstr>
      <vt:lpstr>Which words match?</vt:lpstr>
      <vt:lpstr>Which words match?</vt:lpstr>
      <vt:lpstr>Alternative Assessment</vt:lpstr>
      <vt:lpstr>Alternative Assessment</vt:lpstr>
      <vt:lpstr>Alternative Assessment</vt:lpstr>
      <vt:lpstr>Which of the following is NOT a characteristic of Alternative Assessment?</vt:lpstr>
      <vt:lpstr>Gather evidence about how students complete real-world tasks: </vt:lpstr>
      <vt:lpstr>Chat</vt:lpstr>
      <vt:lpstr>Alternative assessment and curriculum</vt:lpstr>
      <vt:lpstr>Activities vs. Assessment</vt:lpstr>
      <vt:lpstr>Activity with Criteria &amp; Weighting</vt:lpstr>
      <vt:lpstr>Building a Class Community</vt:lpstr>
      <vt:lpstr>PowerPoint Presentation</vt:lpstr>
      <vt:lpstr>IIi. Types of alternative assessments </vt:lpstr>
      <vt:lpstr>Section overview</vt:lpstr>
      <vt:lpstr>Student Self Assessment</vt:lpstr>
      <vt:lpstr>Student Self Assessment</vt:lpstr>
      <vt:lpstr>Student Self Assessment</vt:lpstr>
      <vt:lpstr>Student Self Assessment</vt:lpstr>
      <vt:lpstr>Student Self Assessment</vt:lpstr>
      <vt:lpstr>Student Self Assessment</vt:lpstr>
      <vt:lpstr>Student Self Assessment</vt:lpstr>
      <vt:lpstr>Samples: Self-Assessment Techniques</vt:lpstr>
      <vt:lpstr>Samples: Self-Assessment Techniques</vt:lpstr>
      <vt:lpstr>Sample Self-Assessment Chart</vt:lpstr>
      <vt:lpstr>Sample learner log</vt:lpstr>
      <vt:lpstr>Sample learner log</vt:lpstr>
      <vt:lpstr>Sample learner log</vt:lpstr>
      <vt:lpstr>Sample learner log</vt:lpstr>
      <vt:lpstr>K-W-L Charts</vt:lpstr>
      <vt:lpstr>Chat</vt:lpstr>
      <vt:lpstr>PowerPoint Presentation</vt:lpstr>
      <vt:lpstr>Self-Assessment Feedback</vt:lpstr>
      <vt:lpstr>Self-Assessment Feedback</vt:lpstr>
      <vt:lpstr>Self-Assessment Feedback</vt:lpstr>
      <vt:lpstr>Steps in Doing Self-Assessment</vt:lpstr>
      <vt:lpstr>Peer Review</vt:lpstr>
      <vt:lpstr>Poll Questions about Peer Review</vt:lpstr>
      <vt:lpstr>Poll Peer Review</vt:lpstr>
      <vt:lpstr>Peer Review Poll</vt:lpstr>
      <vt:lpstr>Peer Review/Feedback Activities</vt:lpstr>
      <vt:lpstr>Peer Review Guidelines</vt:lpstr>
      <vt:lpstr>Sample peer review form</vt:lpstr>
      <vt:lpstr>Examples</vt:lpstr>
      <vt:lpstr>PowerPoint Presentation</vt:lpstr>
    </vt:vector>
  </TitlesOfParts>
  <Company>Ohio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Bikowski</dc:creator>
  <cp:lastModifiedBy>Heather Benucci</cp:lastModifiedBy>
  <cp:revision>778</cp:revision>
  <cp:lastPrinted>2014-04-29T18:20:34Z</cp:lastPrinted>
  <dcterms:created xsi:type="dcterms:W3CDTF">2012-11-17T18:31:25Z</dcterms:created>
  <dcterms:modified xsi:type="dcterms:W3CDTF">2014-04-30T19:47:54Z</dcterms:modified>
</cp:coreProperties>
</file>