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67" r:id="rId3"/>
    <p:sldId id="280" r:id="rId4"/>
    <p:sldId id="268" r:id="rId5"/>
    <p:sldId id="257" r:id="rId6"/>
    <p:sldId id="275" r:id="rId7"/>
    <p:sldId id="258" r:id="rId8"/>
    <p:sldId id="260" r:id="rId9"/>
    <p:sldId id="259" r:id="rId10"/>
    <p:sldId id="276" r:id="rId11"/>
    <p:sldId id="261" r:id="rId12"/>
    <p:sldId id="277" r:id="rId13"/>
    <p:sldId id="263" r:id="rId14"/>
    <p:sldId id="278" r:id="rId15"/>
    <p:sldId id="262" r:id="rId16"/>
    <p:sldId id="271" r:id="rId17"/>
    <p:sldId id="279" r:id="rId18"/>
    <p:sldId id="265" r:id="rId19"/>
    <p:sldId id="273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3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C651FC-50A2-4114-AB47-066BA18A3077}" type="doc">
      <dgm:prSet loTypeId="urn:microsoft.com/office/officeart/2005/8/layout/chevron1" loCatId="process" qsTypeId="urn:microsoft.com/office/officeart/2005/8/quickstyle/3d2" qsCatId="3D" csTypeId="urn:microsoft.com/office/officeart/2005/8/colors/colorful5" csCatId="colorful" phldr="1"/>
      <dgm:spPr/>
    </dgm:pt>
    <dgm:pt modelId="{76C417DC-4BC3-4E4C-B139-8B9067B81E27}">
      <dgm:prSet phldrT="[Texto]" custT="1"/>
      <dgm:spPr/>
      <dgm:t>
        <a:bodyPr/>
        <a:lstStyle/>
        <a:p>
          <a:r>
            <a:rPr lang="en-US" sz="1400" b="1" noProof="0" dirty="0" smtClean="0"/>
            <a:t>Select an artist-Day-1</a:t>
          </a:r>
          <a:endParaRPr lang="en-US" sz="1400" b="1" noProof="0" dirty="0"/>
        </a:p>
      </dgm:t>
    </dgm:pt>
    <dgm:pt modelId="{8C170B97-B0B8-4629-B23B-CD289D992761}" type="parTrans" cxnId="{5CFD27FB-2030-4C6E-9E37-7A5C4321F9A3}">
      <dgm:prSet/>
      <dgm:spPr/>
      <dgm:t>
        <a:bodyPr/>
        <a:lstStyle/>
        <a:p>
          <a:endParaRPr lang="en-US" sz="2400" b="1"/>
        </a:p>
      </dgm:t>
    </dgm:pt>
    <dgm:pt modelId="{CFE2E956-9B1B-46F7-BD59-CCF702EE2A3A}" type="sibTrans" cxnId="{5CFD27FB-2030-4C6E-9E37-7A5C4321F9A3}">
      <dgm:prSet/>
      <dgm:spPr/>
      <dgm:t>
        <a:bodyPr/>
        <a:lstStyle/>
        <a:p>
          <a:endParaRPr lang="en-US" sz="2400" b="1"/>
        </a:p>
      </dgm:t>
    </dgm:pt>
    <dgm:pt modelId="{72DC6399-D204-4A36-97D1-39CB97894BCC}">
      <dgm:prSet phldrT="[Texto]" custT="1"/>
      <dgm:spPr/>
      <dgm:t>
        <a:bodyPr/>
        <a:lstStyle/>
        <a:p>
          <a:r>
            <a:rPr lang="en-US" sz="1400" b="1" noProof="0" dirty="0" smtClean="0"/>
            <a:t>Research his/her bio-Day-2</a:t>
          </a:r>
          <a:endParaRPr lang="en-US" sz="1400" b="1" noProof="0" dirty="0"/>
        </a:p>
      </dgm:t>
    </dgm:pt>
    <dgm:pt modelId="{376D743F-2E65-4482-8EF8-002627762DBF}" type="parTrans" cxnId="{E9EE49F0-40A5-43F5-ACA6-8AA2EDBA9CCD}">
      <dgm:prSet/>
      <dgm:spPr/>
      <dgm:t>
        <a:bodyPr/>
        <a:lstStyle/>
        <a:p>
          <a:endParaRPr lang="en-US" sz="2400" b="1"/>
        </a:p>
      </dgm:t>
    </dgm:pt>
    <dgm:pt modelId="{CB2B5E1A-0B76-4B27-A3D7-21D732FFBAAD}" type="sibTrans" cxnId="{E9EE49F0-40A5-43F5-ACA6-8AA2EDBA9CCD}">
      <dgm:prSet/>
      <dgm:spPr/>
      <dgm:t>
        <a:bodyPr/>
        <a:lstStyle/>
        <a:p>
          <a:endParaRPr lang="en-US" sz="2400" b="1"/>
        </a:p>
      </dgm:t>
    </dgm:pt>
    <dgm:pt modelId="{8744D4DE-D37E-43C7-8C62-0F359A344885}">
      <dgm:prSet phldrT="[Texto]" custT="1"/>
      <dgm:spPr/>
      <dgm:t>
        <a:bodyPr/>
        <a:lstStyle/>
        <a:p>
          <a:r>
            <a:rPr lang="en-US" sz="1200" b="1" noProof="0" dirty="0" smtClean="0"/>
            <a:t>Write  Biography-Day-3</a:t>
          </a:r>
          <a:endParaRPr lang="en-US" sz="1200" b="1" noProof="0" dirty="0"/>
        </a:p>
      </dgm:t>
    </dgm:pt>
    <dgm:pt modelId="{63DACA8A-7DD9-4C50-BF8D-11703F396B44}" type="parTrans" cxnId="{75EA99D0-3B3D-4C30-9838-AC8901B15263}">
      <dgm:prSet/>
      <dgm:spPr/>
      <dgm:t>
        <a:bodyPr/>
        <a:lstStyle/>
        <a:p>
          <a:endParaRPr lang="en-US" sz="2400" b="1"/>
        </a:p>
      </dgm:t>
    </dgm:pt>
    <dgm:pt modelId="{7151D819-1359-422C-B3CE-1AAD2057FCAD}" type="sibTrans" cxnId="{75EA99D0-3B3D-4C30-9838-AC8901B15263}">
      <dgm:prSet/>
      <dgm:spPr/>
      <dgm:t>
        <a:bodyPr/>
        <a:lstStyle/>
        <a:p>
          <a:endParaRPr lang="en-US" sz="2400" b="1"/>
        </a:p>
      </dgm:t>
    </dgm:pt>
    <dgm:pt modelId="{02269BC8-88C7-49AD-B575-1B7F8E67CDB5}">
      <dgm:prSet phldrT="[Texto]" custT="1"/>
      <dgm:spPr/>
      <dgm:t>
        <a:bodyPr/>
        <a:lstStyle/>
        <a:p>
          <a:r>
            <a:rPr lang="en-US" sz="1400" b="1" noProof="0" dirty="0" smtClean="0"/>
            <a:t>Check for errors-Day-4</a:t>
          </a:r>
          <a:endParaRPr lang="en-US" sz="1400" b="1" noProof="0" dirty="0"/>
        </a:p>
      </dgm:t>
    </dgm:pt>
    <dgm:pt modelId="{19AA4967-685E-4043-88E8-40125C24F96A}" type="parTrans" cxnId="{CCDED8F7-E9A7-4223-99AA-D44B0A492A56}">
      <dgm:prSet/>
      <dgm:spPr/>
      <dgm:t>
        <a:bodyPr/>
        <a:lstStyle/>
        <a:p>
          <a:endParaRPr lang="en-US" sz="2400" b="1"/>
        </a:p>
      </dgm:t>
    </dgm:pt>
    <dgm:pt modelId="{8D23ED46-E0CC-47A5-8BBB-AC6DE98C7F27}" type="sibTrans" cxnId="{CCDED8F7-E9A7-4223-99AA-D44B0A492A56}">
      <dgm:prSet/>
      <dgm:spPr/>
      <dgm:t>
        <a:bodyPr/>
        <a:lstStyle/>
        <a:p>
          <a:endParaRPr lang="en-US" sz="2400" b="1"/>
        </a:p>
      </dgm:t>
    </dgm:pt>
    <dgm:pt modelId="{2192B147-13D9-499F-BE58-D78C02D86FA2}">
      <dgm:prSet phldrT="[Texto]" custT="1"/>
      <dgm:spPr/>
      <dgm:t>
        <a:bodyPr/>
        <a:lstStyle/>
        <a:p>
          <a:r>
            <a:rPr lang="en-US" sz="1400" b="1" noProof="0" dirty="0" smtClean="0"/>
            <a:t>Practice-Pronunciation-Day-5</a:t>
          </a:r>
          <a:endParaRPr lang="en-US" sz="1400" b="1" noProof="0" dirty="0"/>
        </a:p>
      </dgm:t>
    </dgm:pt>
    <dgm:pt modelId="{E9CF8312-0672-4201-BE3D-DE5594EBFC5A}" type="parTrans" cxnId="{271D8632-56F6-4738-A965-A62EDC8E3FB4}">
      <dgm:prSet/>
      <dgm:spPr/>
      <dgm:t>
        <a:bodyPr/>
        <a:lstStyle/>
        <a:p>
          <a:endParaRPr lang="en-US" sz="2400" b="1"/>
        </a:p>
      </dgm:t>
    </dgm:pt>
    <dgm:pt modelId="{938385CB-69C1-4A64-9794-A3BB775729B5}" type="sibTrans" cxnId="{271D8632-56F6-4738-A965-A62EDC8E3FB4}">
      <dgm:prSet/>
      <dgm:spPr/>
      <dgm:t>
        <a:bodyPr/>
        <a:lstStyle/>
        <a:p>
          <a:endParaRPr lang="en-US" sz="2400" b="1"/>
        </a:p>
      </dgm:t>
    </dgm:pt>
    <dgm:pt modelId="{A2DBB71A-2BA7-4B37-947A-B82D5A8B710C}">
      <dgm:prSet phldrT="[Texto]" custT="1"/>
      <dgm:spPr/>
      <dgm:t>
        <a:bodyPr/>
        <a:lstStyle/>
        <a:p>
          <a:r>
            <a:rPr lang="en-US" sz="1400" b="1" noProof="0" dirty="0" smtClean="0"/>
            <a:t>Present it-Day-6</a:t>
          </a:r>
          <a:endParaRPr lang="en-US" sz="1400" b="1" noProof="0" dirty="0"/>
        </a:p>
      </dgm:t>
    </dgm:pt>
    <dgm:pt modelId="{14047FE7-CE45-4D12-87C8-7C21ED4C2C47}" type="parTrans" cxnId="{F3E04706-C043-4759-85AD-17471BA7A4A1}">
      <dgm:prSet/>
      <dgm:spPr/>
      <dgm:t>
        <a:bodyPr/>
        <a:lstStyle/>
        <a:p>
          <a:endParaRPr lang="en-US" sz="2400" b="1"/>
        </a:p>
      </dgm:t>
    </dgm:pt>
    <dgm:pt modelId="{3CFA8685-4CA8-40E1-8D37-C51B0FEEEC22}" type="sibTrans" cxnId="{F3E04706-C043-4759-85AD-17471BA7A4A1}">
      <dgm:prSet/>
      <dgm:spPr/>
      <dgm:t>
        <a:bodyPr/>
        <a:lstStyle/>
        <a:p>
          <a:endParaRPr lang="en-US" sz="2400" b="1"/>
        </a:p>
      </dgm:t>
    </dgm:pt>
    <dgm:pt modelId="{32FE247C-5345-4EE3-9EF2-48EA0E10EB36}" type="pres">
      <dgm:prSet presAssocID="{28C651FC-50A2-4114-AB47-066BA18A3077}" presName="Name0" presStyleCnt="0">
        <dgm:presLayoutVars>
          <dgm:dir/>
          <dgm:animLvl val="lvl"/>
          <dgm:resizeHandles val="exact"/>
        </dgm:presLayoutVars>
      </dgm:prSet>
      <dgm:spPr/>
    </dgm:pt>
    <dgm:pt modelId="{E0CB242F-A3FB-401B-A940-FC5297A679C9}" type="pres">
      <dgm:prSet presAssocID="{76C417DC-4BC3-4E4C-B139-8B9067B81E27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82EB64-AF5B-4327-8A54-34D9468AA0BC}" type="pres">
      <dgm:prSet presAssocID="{CFE2E956-9B1B-46F7-BD59-CCF702EE2A3A}" presName="parTxOnlySpace" presStyleCnt="0"/>
      <dgm:spPr/>
    </dgm:pt>
    <dgm:pt modelId="{46857F3F-147F-4E30-8251-E9D113CCF63D}" type="pres">
      <dgm:prSet presAssocID="{72DC6399-D204-4A36-97D1-39CB97894BCC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DC4264-B321-4CB1-9FE2-311E92D6D382}" type="pres">
      <dgm:prSet presAssocID="{CB2B5E1A-0B76-4B27-A3D7-21D732FFBAAD}" presName="parTxOnlySpace" presStyleCnt="0"/>
      <dgm:spPr/>
    </dgm:pt>
    <dgm:pt modelId="{82E7774D-5D3F-4909-B02D-606EFC5C16F4}" type="pres">
      <dgm:prSet presAssocID="{8744D4DE-D37E-43C7-8C62-0F359A344885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D9F56-4B17-40B5-900C-EA2D7C18E5F0}" type="pres">
      <dgm:prSet presAssocID="{7151D819-1359-422C-B3CE-1AAD2057FCAD}" presName="parTxOnlySpace" presStyleCnt="0"/>
      <dgm:spPr/>
    </dgm:pt>
    <dgm:pt modelId="{490927DB-F406-490B-B137-B4C76D65A7F5}" type="pres">
      <dgm:prSet presAssocID="{02269BC8-88C7-49AD-B575-1B7F8E67CDB5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6DB24D-7CA8-4AAF-90AB-27B5FC1B4409}" type="pres">
      <dgm:prSet presAssocID="{8D23ED46-E0CC-47A5-8BBB-AC6DE98C7F27}" presName="parTxOnlySpace" presStyleCnt="0"/>
      <dgm:spPr/>
    </dgm:pt>
    <dgm:pt modelId="{D55E6456-A03B-41D8-AC7D-57F74A7C9748}" type="pres">
      <dgm:prSet presAssocID="{2192B147-13D9-499F-BE58-D78C02D86FA2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32BBE-A751-41F4-B80B-D4C69E2FCC6E}" type="pres">
      <dgm:prSet presAssocID="{938385CB-69C1-4A64-9794-A3BB775729B5}" presName="parTxOnlySpace" presStyleCnt="0"/>
      <dgm:spPr/>
    </dgm:pt>
    <dgm:pt modelId="{B0C8E556-448F-4F78-97CF-C2E791F30DE3}" type="pres">
      <dgm:prSet presAssocID="{A2DBB71A-2BA7-4B37-947A-B82D5A8B710C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BB29BD-FC50-4B83-8BDC-0BA64BB321EE}" type="presOf" srcId="{28C651FC-50A2-4114-AB47-066BA18A3077}" destId="{32FE247C-5345-4EE3-9EF2-48EA0E10EB36}" srcOrd="0" destOrd="0" presId="urn:microsoft.com/office/officeart/2005/8/layout/chevron1"/>
    <dgm:cxn modelId="{943C4D1B-0DCA-4559-B967-C467E6731A5F}" type="presOf" srcId="{72DC6399-D204-4A36-97D1-39CB97894BCC}" destId="{46857F3F-147F-4E30-8251-E9D113CCF63D}" srcOrd="0" destOrd="0" presId="urn:microsoft.com/office/officeart/2005/8/layout/chevron1"/>
    <dgm:cxn modelId="{07ABE028-DF6D-4C95-9823-44D2CE65D4B8}" type="presOf" srcId="{8744D4DE-D37E-43C7-8C62-0F359A344885}" destId="{82E7774D-5D3F-4909-B02D-606EFC5C16F4}" srcOrd="0" destOrd="0" presId="urn:microsoft.com/office/officeart/2005/8/layout/chevron1"/>
    <dgm:cxn modelId="{271D8632-56F6-4738-A965-A62EDC8E3FB4}" srcId="{28C651FC-50A2-4114-AB47-066BA18A3077}" destId="{2192B147-13D9-499F-BE58-D78C02D86FA2}" srcOrd="4" destOrd="0" parTransId="{E9CF8312-0672-4201-BE3D-DE5594EBFC5A}" sibTransId="{938385CB-69C1-4A64-9794-A3BB775729B5}"/>
    <dgm:cxn modelId="{CCDED8F7-E9A7-4223-99AA-D44B0A492A56}" srcId="{28C651FC-50A2-4114-AB47-066BA18A3077}" destId="{02269BC8-88C7-49AD-B575-1B7F8E67CDB5}" srcOrd="3" destOrd="0" parTransId="{19AA4967-685E-4043-88E8-40125C24F96A}" sibTransId="{8D23ED46-E0CC-47A5-8BBB-AC6DE98C7F27}"/>
    <dgm:cxn modelId="{5CFD27FB-2030-4C6E-9E37-7A5C4321F9A3}" srcId="{28C651FC-50A2-4114-AB47-066BA18A3077}" destId="{76C417DC-4BC3-4E4C-B139-8B9067B81E27}" srcOrd="0" destOrd="0" parTransId="{8C170B97-B0B8-4629-B23B-CD289D992761}" sibTransId="{CFE2E956-9B1B-46F7-BD59-CCF702EE2A3A}"/>
    <dgm:cxn modelId="{F3E04706-C043-4759-85AD-17471BA7A4A1}" srcId="{28C651FC-50A2-4114-AB47-066BA18A3077}" destId="{A2DBB71A-2BA7-4B37-947A-B82D5A8B710C}" srcOrd="5" destOrd="0" parTransId="{14047FE7-CE45-4D12-87C8-7C21ED4C2C47}" sibTransId="{3CFA8685-4CA8-40E1-8D37-C51B0FEEEC22}"/>
    <dgm:cxn modelId="{B3F61458-254F-401B-B1FD-C5B23F10ACDC}" type="presOf" srcId="{02269BC8-88C7-49AD-B575-1B7F8E67CDB5}" destId="{490927DB-F406-490B-B137-B4C76D65A7F5}" srcOrd="0" destOrd="0" presId="urn:microsoft.com/office/officeart/2005/8/layout/chevron1"/>
    <dgm:cxn modelId="{15ACAC9B-48E2-4664-AE01-F3BF6D91B3F9}" type="presOf" srcId="{A2DBB71A-2BA7-4B37-947A-B82D5A8B710C}" destId="{B0C8E556-448F-4F78-97CF-C2E791F30DE3}" srcOrd="0" destOrd="0" presId="urn:microsoft.com/office/officeart/2005/8/layout/chevron1"/>
    <dgm:cxn modelId="{75EA99D0-3B3D-4C30-9838-AC8901B15263}" srcId="{28C651FC-50A2-4114-AB47-066BA18A3077}" destId="{8744D4DE-D37E-43C7-8C62-0F359A344885}" srcOrd="2" destOrd="0" parTransId="{63DACA8A-7DD9-4C50-BF8D-11703F396B44}" sibTransId="{7151D819-1359-422C-B3CE-1AAD2057FCAD}"/>
    <dgm:cxn modelId="{2C8A4F7B-071C-4ABB-9C74-039DA4E62240}" type="presOf" srcId="{76C417DC-4BC3-4E4C-B139-8B9067B81E27}" destId="{E0CB242F-A3FB-401B-A940-FC5297A679C9}" srcOrd="0" destOrd="0" presId="urn:microsoft.com/office/officeart/2005/8/layout/chevron1"/>
    <dgm:cxn modelId="{DC14E49A-E98D-4B92-A134-0D225FA89C7D}" type="presOf" srcId="{2192B147-13D9-499F-BE58-D78C02D86FA2}" destId="{D55E6456-A03B-41D8-AC7D-57F74A7C9748}" srcOrd="0" destOrd="0" presId="urn:microsoft.com/office/officeart/2005/8/layout/chevron1"/>
    <dgm:cxn modelId="{E9EE49F0-40A5-43F5-ACA6-8AA2EDBA9CCD}" srcId="{28C651FC-50A2-4114-AB47-066BA18A3077}" destId="{72DC6399-D204-4A36-97D1-39CB97894BCC}" srcOrd="1" destOrd="0" parTransId="{376D743F-2E65-4482-8EF8-002627762DBF}" sibTransId="{CB2B5E1A-0B76-4B27-A3D7-21D732FFBAAD}"/>
    <dgm:cxn modelId="{5236A55B-1307-4A76-B7CD-FFFFBB248CBE}" type="presParOf" srcId="{32FE247C-5345-4EE3-9EF2-48EA0E10EB36}" destId="{E0CB242F-A3FB-401B-A940-FC5297A679C9}" srcOrd="0" destOrd="0" presId="urn:microsoft.com/office/officeart/2005/8/layout/chevron1"/>
    <dgm:cxn modelId="{6D923DCA-2944-4807-A1E8-C294D3ED4F57}" type="presParOf" srcId="{32FE247C-5345-4EE3-9EF2-48EA0E10EB36}" destId="{2A82EB64-AF5B-4327-8A54-34D9468AA0BC}" srcOrd="1" destOrd="0" presId="urn:microsoft.com/office/officeart/2005/8/layout/chevron1"/>
    <dgm:cxn modelId="{D66DE720-10A1-4751-8A18-3D2BDEA733E0}" type="presParOf" srcId="{32FE247C-5345-4EE3-9EF2-48EA0E10EB36}" destId="{46857F3F-147F-4E30-8251-E9D113CCF63D}" srcOrd="2" destOrd="0" presId="urn:microsoft.com/office/officeart/2005/8/layout/chevron1"/>
    <dgm:cxn modelId="{3EE4FEB4-600E-4AA7-B344-D69A91362873}" type="presParOf" srcId="{32FE247C-5345-4EE3-9EF2-48EA0E10EB36}" destId="{96DC4264-B321-4CB1-9FE2-311E92D6D382}" srcOrd="3" destOrd="0" presId="urn:microsoft.com/office/officeart/2005/8/layout/chevron1"/>
    <dgm:cxn modelId="{4DB02944-AFE3-4BEC-808A-B0A3B2EF9AF8}" type="presParOf" srcId="{32FE247C-5345-4EE3-9EF2-48EA0E10EB36}" destId="{82E7774D-5D3F-4909-B02D-606EFC5C16F4}" srcOrd="4" destOrd="0" presId="urn:microsoft.com/office/officeart/2005/8/layout/chevron1"/>
    <dgm:cxn modelId="{C9F29470-7B84-43A2-ADA1-838ECF939EE0}" type="presParOf" srcId="{32FE247C-5345-4EE3-9EF2-48EA0E10EB36}" destId="{A88D9F56-4B17-40B5-900C-EA2D7C18E5F0}" srcOrd="5" destOrd="0" presId="urn:microsoft.com/office/officeart/2005/8/layout/chevron1"/>
    <dgm:cxn modelId="{419400E3-4835-4510-93DA-37E183530C90}" type="presParOf" srcId="{32FE247C-5345-4EE3-9EF2-48EA0E10EB36}" destId="{490927DB-F406-490B-B137-B4C76D65A7F5}" srcOrd="6" destOrd="0" presId="urn:microsoft.com/office/officeart/2005/8/layout/chevron1"/>
    <dgm:cxn modelId="{E984E58F-6EEB-4201-A67C-ACA6062EBF2C}" type="presParOf" srcId="{32FE247C-5345-4EE3-9EF2-48EA0E10EB36}" destId="{AA6DB24D-7CA8-4AAF-90AB-27B5FC1B4409}" srcOrd="7" destOrd="0" presId="urn:microsoft.com/office/officeart/2005/8/layout/chevron1"/>
    <dgm:cxn modelId="{C3A57B22-5AD7-4F68-8034-BE5C87E0F23E}" type="presParOf" srcId="{32FE247C-5345-4EE3-9EF2-48EA0E10EB36}" destId="{D55E6456-A03B-41D8-AC7D-57F74A7C9748}" srcOrd="8" destOrd="0" presId="urn:microsoft.com/office/officeart/2005/8/layout/chevron1"/>
    <dgm:cxn modelId="{63C2DB15-6C6F-480C-932F-F52AE9721056}" type="presParOf" srcId="{32FE247C-5345-4EE3-9EF2-48EA0E10EB36}" destId="{BB032BBE-A751-41F4-B80B-D4C69E2FCC6E}" srcOrd="9" destOrd="0" presId="urn:microsoft.com/office/officeart/2005/8/layout/chevron1"/>
    <dgm:cxn modelId="{6191C956-59C3-4CC2-B839-D1D3BDCE5B3B}" type="presParOf" srcId="{32FE247C-5345-4EE3-9EF2-48EA0E10EB36}" destId="{B0C8E556-448F-4F78-97CF-C2E791F30DE3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B242F-A3FB-401B-A940-FC5297A679C9}">
      <dsp:nvSpPr>
        <dsp:cNvPr id="0" name=""/>
        <dsp:cNvSpPr/>
      </dsp:nvSpPr>
      <dsp:spPr>
        <a:xfrm>
          <a:off x="4148" y="1275497"/>
          <a:ext cx="1543390" cy="617356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63500" dist="38100" dir="81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 smtClean="0"/>
            <a:t>Select an artist-Day-1</a:t>
          </a:r>
          <a:endParaRPr lang="en-US" sz="1400" b="1" kern="1200" noProof="0" dirty="0"/>
        </a:p>
      </dsp:txBody>
      <dsp:txXfrm>
        <a:off x="312826" y="1275497"/>
        <a:ext cx="926034" cy="617356"/>
      </dsp:txXfrm>
    </dsp:sp>
    <dsp:sp modelId="{46857F3F-147F-4E30-8251-E9D113CCF63D}">
      <dsp:nvSpPr>
        <dsp:cNvPr id="0" name=""/>
        <dsp:cNvSpPr/>
      </dsp:nvSpPr>
      <dsp:spPr>
        <a:xfrm>
          <a:off x="1393200" y="1275497"/>
          <a:ext cx="1543390" cy="617356"/>
        </a:xfrm>
        <a:prstGeom prst="chevron">
          <a:avLst/>
        </a:prstGeom>
        <a:gradFill rotWithShape="0">
          <a:gsLst>
            <a:gs pos="0">
              <a:schemeClr val="accent5">
                <a:hueOff val="-153541"/>
                <a:satOff val="4818"/>
                <a:lumOff val="1804"/>
                <a:alphaOff val="0"/>
                <a:shade val="51000"/>
                <a:satMod val="130000"/>
              </a:schemeClr>
            </a:gs>
            <a:gs pos="80000">
              <a:schemeClr val="accent5">
                <a:hueOff val="-153541"/>
                <a:satOff val="4818"/>
                <a:lumOff val="1804"/>
                <a:alphaOff val="0"/>
                <a:shade val="93000"/>
                <a:satMod val="130000"/>
              </a:schemeClr>
            </a:gs>
            <a:gs pos="100000">
              <a:schemeClr val="accent5">
                <a:hueOff val="-153541"/>
                <a:satOff val="4818"/>
                <a:lumOff val="18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63500" dist="38100" dir="81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 smtClean="0"/>
            <a:t>Research his/her bio-Day-2</a:t>
          </a:r>
          <a:endParaRPr lang="en-US" sz="1400" b="1" kern="1200" noProof="0" dirty="0"/>
        </a:p>
      </dsp:txBody>
      <dsp:txXfrm>
        <a:off x="1701878" y="1275497"/>
        <a:ext cx="926034" cy="617356"/>
      </dsp:txXfrm>
    </dsp:sp>
    <dsp:sp modelId="{82E7774D-5D3F-4909-B02D-606EFC5C16F4}">
      <dsp:nvSpPr>
        <dsp:cNvPr id="0" name=""/>
        <dsp:cNvSpPr/>
      </dsp:nvSpPr>
      <dsp:spPr>
        <a:xfrm>
          <a:off x="2782251" y="1275497"/>
          <a:ext cx="1543390" cy="617356"/>
        </a:xfrm>
        <a:prstGeom prst="chevron">
          <a:avLst/>
        </a:prstGeom>
        <a:gradFill rotWithShape="0">
          <a:gsLst>
            <a:gs pos="0">
              <a:schemeClr val="accent5">
                <a:hueOff val="-307082"/>
                <a:satOff val="9636"/>
                <a:lumOff val="3608"/>
                <a:alphaOff val="0"/>
                <a:shade val="51000"/>
                <a:satMod val="130000"/>
              </a:schemeClr>
            </a:gs>
            <a:gs pos="80000">
              <a:schemeClr val="accent5">
                <a:hueOff val="-307082"/>
                <a:satOff val="9636"/>
                <a:lumOff val="3608"/>
                <a:alphaOff val="0"/>
                <a:shade val="93000"/>
                <a:satMod val="130000"/>
              </a:schemeClr>
            </a:gs>
            <a:gs pos="100000">
              <a:schemeClr val="accent5">
                <a:hueOff val="-307082"/>
                <a:satOff val="9636"/>
                <a:lumOff val="36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63500" dist="38100" dir="81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noProof="0" dirty="0" smtClean="0"/>
            <a:t>Write  Biography-Day-3</a:t>
          </a:r>
          <a:endParaRPr lang="en-US" sz="1200" b="1" kern="1200" noProof="0" dirty="0"/>
        </a:p>
      </dsp:txBody>
      <dsp:txXfrm>
        <a:off x="3090929" y="1275497"/>
        <a:ext cx="926034" cy="617356"/>
      </dsp:txXfrm>
    </dsp:sp>
    <dsp:sp modelId="{490927DB-F406-490B-B137-B4C76D65A7F5}">
      <dsp:nvSpPr>
        <dsp:cNvPr id="0" name=""/>
        <dsp:cNvSpPr/>
      </dsp:nvSpPr>
      <dsp:spPr>
        <a:xfrm>
          <a:off x="4171302" y="1275497"/>
          <a:ext cx="1543390" cy="617356"/>
        </a:xfrm>
        <a:prstGeom prst="chevron">
          <a:avLst/>
        </a:prstGeom>
        <a:gradFill rotWithShape="0">
          <a:gsLst>
            <a:gs pos="0">
              <a:schemeClr val="accent5">
                <a:hueOff val="-460622"/>
                <a:satOff val="14455"/>
                <a:lumOff val="5412"/>
                <a:alphaOff val="0"/>
                <a:shade val="51000"/>
                <a:satMod val="130000"/>
              </a:schemeClr>
            </a:gs>
            <a:gs pos="80000">
              <a:schemeClr val="accent5">
                <a:hueOff val="-460622"/>
                <a:satOff val="14455"/>
                <a:lumOff val="5412"/>
                <a:alphaOff val="0"/>
                <a:shade val="93000"/>
                <a:satMod val="130000"/>
              </a:schemeClr>
            </a:gs>
            <a:gs pos="100000">
              <a:schemeClr val="accent5">
                <a:hueOff val="-460622"/>
                <a:satOff val="14455"/>
                <a:lumOff val="54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63500" dist="38100" dir="81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 smtClean="0"/>
            <a:t>Check for errors-Day-4</a:t>
          </a:r>
          <a:endParaRPr lang="en-US" sz="1400" b="1" kern="1200" noProof="0" dirty="0"/>
        </a:p>
      </dsp:txBody>
      <dsp:txXfrm>
        <a:off x="4479980" y="1275497"/>
        <a:ext cx="926034" cy="617356"/>
      </dsp:txXfrm>
    </dsp:sp>
    <dsp:sp modelId="{D55E6456-A03B-41D8-AC7D-57F74A7C9748}">
      <dsp:nvSpPr>
        <dsp:cNvPr id="0" name=""/>
        <dsp:cNvSpPr/>
      </dsp:nvSpPr>
      <dsp:spPr>
        <a:xfrm>
          <a:off x="5560353" y="1275497"/>
          <a:ext cx="1543390" cy="617356"/>
        </a:xfrm>
        <a:prstGeom prst="chevron">
          <a:avLst/>
        </a:prstGeom>
        <a:gradFill rotWithShape="0">
          <a:gsLst>
            <a:gs pos="0">
              <a:schemeClr val="accent5">
                <a:hueOff val="-614163"/>
                <a:satOff val="19273"/>
                <a:lumOff val="7216"/>
                <a:alphaOff val="0"/>
                <a:shade val="51000"/>
                <a:satMod val="130000"/>
              </a:schemeClr>
            </a:gs>
            <a:gs pos="80000">
              <a:schemeClr val="accent5">
                <a:hueOff val="-614163"/>
                <a:satOff val="19273"/>
                <a:lumOff val="7216"/>
                <a:alphaOff val="0"/>
                <a:shade val="93000"/>
                <a:satMod val="130000"/>
              </a:schemeClr>
            </a:gs>
            <a:gs pos="100000">
              <a:schemeClr val="accent5">
                <a:hueOff val="-614163"/>
                <a:satOff val="19273"/>
                <a:lumOff val="72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63500" dist="38100" dir="81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 smtClean="0"/>
            <a:t>Practice-Pronunciation-Day-5</a:t>
          </a:r>
          <a:endParaRPr lang="en-US" sz="1400" b="1" kern="1200" noProof="0" dirty="0"/>
        </a:p>
      </dsp:txBody>
      <dsp:txXfrm>
        <a:off x="5869031" y="1275497"/>
        <a:ext cx="926034" cy="617356"/>
      </dsp:txXfrm>
    </dsp:sp>
    <dsp:sp modelId="{B0C8E556-448F-4F78-97CF-C2E791F30DE3}">
      <dsp:nvSpPr>
        <dsp:cNvPr id="0" name=""/>
        <dsp:cNvSpPr/>
      </dsp:nvSpPr>
      <dsp:spPr>
        <a:xfrm>
          <a:off x="6949404" y="1275497"/>
          <a:ext cx="1543390" cy="617356"/>
        </a:xfrm>
        <a:prstGeom prst="chevron">
          <a:avLst/>
        </a:prstGeom>
        <a:gradFill rotWithShape="0">
          <a:gsLst>
            <a:gs pos="0">
              <a:schemeClr val="accent5">
                <a:hueOff val="-767704"/>
                <a:satOff val="24091"/>
                <a:lumOff val="9020"/>
                <a:alphaOff val="0"/>
                <a:shade val="51000"/>
                <a:satMod val="130000"/>
              </a:schemeClr>
            </a:gs>
            <a:gs pos="80000">
              <a:schemeClr val="accent5">
                <a:hueOff val="-767704"/>
                <a:satOff val="24091"/>
                <a:lumOff val="9020"/>
                <a:alphaOff val="0"/>
                <a:shade val="93000"/>
                <a:satMod val="130000"/>
              </a:schemeClr>
            </a:gs>
            <a:gs pos="100000">
              <a:schemeClr val="accent5">
                <a:hueOff val="-767704"/>
                <a:satOff val="24091"/>
                <a:lumOff val="902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63500" dist="38100" dir="81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noProof="0" dirty="0" smtClean="0"/>
            <a:t>Present it-Day-6</a:t>
          </a:r>
          <a:endParaRPr lang="en-US" sz="1400" b="1" kern="1200" noProof="0" dirty="0"/>
        </a:p>
      </dsp:txBody>
      <dsp:txXfrm>
        <a:off x="7258082" y="1275497"/>
        <a:ext cx="926034" cy="617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D78B2-3882-4011-8462-D945B7D59FA9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21ABC-4AA6-4C2E-A0D0-9F2C862A6E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1ABC-4AA6-4C2E-A0D0-9F2C862A6E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51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1ABC-4AA6-4C2E-A0D0-9F2C862A6E2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58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1ABC-4AA6-4C2E-A0D0-9F2C862A6E2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382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21ABC-4AA6-4C2E-A0D0-9F2C862A6E2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0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F667E22-1961-489A-9079-6F7C07535EB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24329B1-4CC1-4515-9F1F-FB5A43704716}" type="datetimeFigureOut">
              <a:rPr lang="en-US" smtClean="0"/>
              <a:t>4/28/2014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/gform?key=0AhCMosSUjpxJdC1lbnFYSmRjWExJS3ZfTGpoV1dPUl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419224"/>
            <a:ext cx="8064895" cy="857647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000" dirty="0">
                <a:ln w="12700">
                  <a:solidFill>
                    <a:srgbClr val="675D59"/>
                  </a:solidFill>
                </a:ln>
                <a:solidFill>
                  <a:srgbClr val="FF0000"/>
                </a:solidFill>
              </a:rPr>
              <a:t>A workshop on Alternative Assessment for the teachers /teacher trainers working in Government schools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99992" y="3789040"/>
            <a:ext cx="4392488" cy="576064"/>
          </a:xfrm>
        </p:spPr>
        <p:txBody>
          <a:bodyPr/>
          <a:lstStyle/>
          <a:p>
            <a:r>
              <a:rPr lang="es-ES" dirty="0" err="1" smtClean="0">
                <a:solidFill>
                  <a:srgbClr val="0070C0"/>
                </a:solidFill>
                <a:latin typeface="Arial Black" pitchFamily="34" charset="0"/>
              </a:rPr>
              <a:t>By</a:t>
            </a:r>
            <a:r>
              <a:rPr lang="es-ES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es-ES" dirty="0" err="1" smtClean="0">
                <a:solidFill>
                  <a:srgbClr val="0070C0"/>
                </a:solidFill>
                <a:latin typeface="Arial Black" pitchFamily="34" charset="0"/>
              </a:rPr>
              <a:t>vinayadhar</a:t>
            </a:r>
            <a:r>
              <a:rPr lang="es-ES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r>
              <a:rPr lang="es-ES" dirty="0" err="1" smtClean="0">
                <a:solidFill>
                  <a:srgbClr val="0070C0"/>
                </a:solidFill>
                <a:latin typeface="Arial Black" pitchFamily="34" charset="0"/>
              </a:rPr>
              <a:t>raju</a:t>
            </a:r>
            <a:endParaRPr lang="en-US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99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0"/>
            <a:r>
              <a:rPr lang="en-US" b="1" dirty="0">
                <a:solidFill>
                  <a:srgbClr val="7030A0"/>
                </a:solidFill>
              </a:rPr>
              <a:t>Group-I: Portfolios</a:t>
            </a:r>
            <a:endParaRPr lang="en-US" dirty="0"/>
          </a:p>
          <a:p>
            <a:pPr indent="0">
              <a:buNone/>
            </a:pPr>
            <a:r>
              <a:rPr lang="en-US" dirty="0"/>
              <a:t> </a:t>
            </a:r>
          </a:p>
          <a:p>
            <a:pPr marL="685800"/>
            <a:r>
              <a:rPr lang="en-US" dirty="0"/>
              <a:t>1. What are portfolios? And how are they maintained?</a:t>
            </a:r>
          </a:p>
          <a:p>
            <a:pPr marL="685800"/>
            <a:r>
              <a:rPr lang="en-US" dirty="0"/>
              <a:t>2. How Portfolios are helpful to assess your students’ performance?</a:t>
            </a:r>
          </a:p>
          <a:p>
            <a:pPr marL="685800"/>
            <a:r>
              <a:rPr lang="en-US" dirty="0"/>
              <a:t>3. How Portfolios are helpful to make your students autonomous learners?</a:t>
            </a:r>
          </a:p>
          <a:p>
            <a:pPr marL="685800"/>
            <a:r>
              <a:rPr lang="en-US" dirty="0"/>
              <a:t>4. Do you maintain portfolios in your school? If so, share your experience with others in the      group.</a:t>
            </a:r>
          </a:p>
          <a:p>
            <a:pPr marL="685800"/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23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/>
              <a:t>Portfolio</a:t>
            </a:r>
            <a:endParaRPr lang="en-U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3439254"/>
            <a:ext cx="7520940" cy="357984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Collection of students’ work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Correction by teacher/classmates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 piece of work students can feel proud of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764704"/>
            <a:ext cx="2817664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285453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1.Portfolios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17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0"/>
            <a:r>
              <a:rPr lang="en-US" b="1" dirty="0">
                <a:solidFill>
                  <a:srgbClr val="7030A0"/>
                </a:solidFill>
              </a:rPr>
              <a:t>Group-II: Performance assessment</a:t>
            </a:r>
            <a:endParaRPr lang="en-US" dirty="0"/>
          </a:p>
          <a:p>
            <a:pPr indent="0">
              <a:buNone/>
            </a:pPr>
            <a:r>
              <a:rPr lang="en-US" b="1" dirty="0">
                <a:solidFill>
                  <a:srgbClr val="7030A0"/>
                </a:solidFill>
              </a:rPr>
              <a:t> </a:t>
            </a:r>
            <a:endParaRPr lang="en-US" dirty="0"/>
          </a:p>
          <a:p>
            <a:pPr marL="685800"/>
            <a:r>
              <a:rPr lang="en-US" dirty="0"/>
              <a:t>1. What is performance assessment?</a:t>
            </a:r>
          </a:p>
          <a:p>
            <a:pPr marL="685800"/>
            <a:r>
              <a:rPr lang="en-US" dirty="0"/>
              <a:t>2. How do you assess your students’ performance? Do you use any rubrics or criteria to assess your students’ performance? If so, share your experience.</a:t>
            </a:r>
          </a:p>
          <a:p>
            <a:pPr marL="685800"/>
            <a:r>
              <a:rPr lang="en-US" dirty="0"/>
              <a:t>3. What is the difference between Evaluation and assessment?</a:t>
            </a:r>
          </a:p>
          <a:p>
            <a:pPr marL="685800"/>
            <a:r>
              <a:rPr lang="en-US" dirty="0"/>
              <a:t>4. Have ever assessed your students’ performance in your language class? If so, share your experience with other members in a group.</a:t>
            </a:r>
          </a:p>
          <a:p>
            <a:pPr marL="685800"/>
            <a:r>
              <a:rPr lang="en-US" dirty="0"/>
              <a:t>5. What is the role of a student, teacher and the audience while assessing the students’ performance?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37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5589240"/>
            <a:ext cx="7239000" cy="811560"/>
          </a:xfrm>
        </p:spPr>
        <p:txBody>
          <a:bodyPr/>
          <a:lstStyle/>
          <a:p>
            <a:r>
              <a:rPr lang="en-US" sz="3600" dirty="0" smtClean="0"/>
              <a:t>I said what?</a:t>
            </a:r>
            <a:endParaRPr lang="en-U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3278151"/>
            <a:ext cx="7520940" cy="231108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(recorder needed)</a:t>
            </a:r>
          </a:p>
          <a:p>
            <a:r>
              <a:rPr lang="en-US" dirty="0" smtClean="0"/>
              <a:t>In pairs Students interview each other and record</a:t>
            </a:r>
          </a:p>
          <a:p>
            <a:r>
              <a:rPr lang="en-US" dirty="0" smtClean="0"/>
              <a:t>Students listen to their responses</a:t>
            </a:r>
          </a:p>
          <a:p>
            <a:r>
              <a:rPr lang="en-US" dirty="0" smtClean="0"/>
              <a:t>Students identify their mistakes and plan how to correct them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96752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54868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2.Performance Assessment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85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0"/>
            <a:r>
              <a:rPr lang="en-US" b="1" dirty="0">
                <a:solidFill>
                  <a:srgbClr val="7030A0"/>
                </a:solidFill>
              </a:rPr>
              <a:t>Group-III: Peer feedback/assessment</a:t>
            </a:r>
            <a:endParaRPr lang="en-US" dirty="0"/>
          </a:p>
          <a:p>
            <a:pPr indent="0">
              <a:buNone/>
            </a:pPr>
            <a:r>
              <a:rPr lang="en-US" b="1" dirty="0">
                <a:solidFill>
                  <a:srgbClr val="7030A0"/>
                </a:solidFill>
              </a:rPr>
              <a:t> </a:t>
            </a:r>
            <a:endParaRPr lang="en-US" dirty="0"/>
          </a:p>
          <a:p>
            <a:pPr marL="685800"/>
            <a:r>
              <a:rPr lang="en-US" dirty="0"/>
              <a:t>1. What is Peer assessment? How is it important? What is the role of a teacher?</a:t>
            </a:r>
          </a:p>
          <a:p>
            <a:pPr marL="685800"/>
            <a:r>
              <a:rPr lang="en-US" dirty="0"/>
              <a:t>2. How peer assessment is helpful to make your students a better user of a language?</a:t>
            </a:r>
          </a:p>
          <a:p>
            <a:pPr marL="685800"/>
            <a:r>
              <a:rPr lang="en-US" dirty="0"/>
              <a:t>3. How is it used in our classroom? Do you use any rubrics or criteria to assess their peers?</a:t>
            </a:r>
          </a:p>
          <a:p>
            <a:pPr marL="685800"/>
            <a:r>
              <a:rPr lang="en-US" dirty="0"/>
              <a:t>4. Have you ever used peer assessment in your language classroom? If so how, where and when? Share your experience here.</a:t>
            </a:r>
          </a:p>
          <a:p>
            <a:pPr marL="685800"/>
            <a:r>
              <a:rPr lang="en-US" dirty="0"/>
              <a:t>5. Prepare a rubric for peer assessment.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914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6057900"/>
            <a:ext cx="7239000" cy="342900"/>
          </a:xfrm>
        </p:spPr>
        <p:txBody>
          <a:bodyPr/>
          <a:lstStyle/>
          <a:p>
            <a:r>
              <a:rPr lang="en-US" sz="2000" dirty="0" smtClean="0">
                <a:solidFill>
                  <a:srgbClr val="7030A0"/>
                </a:solidFill>
              </a:rPr>
              <a:t>How did you like my presentation?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95536" y="1196752"/>
            <a:ext cx="7776864" cy="194421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Prepare a checklist with defined criteria</a:t>
            </a:r>
          </a:p>
          <a:p>
            <a:r>
              <a:rPr lang="en-US" sz="2400" dirty="0" smtClean="0"/>
              <a:t>Option: Criteria may be negotiated with students.</a:t>
            </a:r>
          </a:p>
          <a:p>
            <a:r>
              <a:rPr lang="en-US" sz="2400" dirty="0" smtClean="0"/>
              <a:t>Students perform their presentations</a:t>
            </a:r>
          </a:p>
          <a:p>
            <a:r>
              <a:rPr lang="en-US" sz="2400" dirty="0" smtClean="0"/>
              <a:t>A peer (friend) evaluates the presentation.</a:t>
            </a:r>
            <a:endParaRPr lang="en-US" sz="24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699182094"/>
              </p:ext>
            </p:extLst>
          </p:nvPr>
        </p:nvGraphicFramePr>
        <p:xfrm>
          <a:off x="611560" y="3212976"/>
          <a:ext cx="7704856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533"/>
                <a:gridCol w="1147517"/>
                <a:gridCol w="1576455"/>
                <a:gridCol w="1596502"/>
                <a:gridCol w="1318849"/>
              </a:tblGrid>
              <a:tr h="74868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ASPECT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Good</a:t>
                      </a:r>
                    </a:p>
                    <a:p>
                      <a:pPr algn="ctr"/>
                      <a:r>
                        <a:rPr lang="es-ES" noProof="0" dirty="0" smtClean="0"/>
                        <a:t>5-4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Acceptable</a:t>
                      </a:r>
                    </a:p>
                    <a:p>
                      <a:pPr algn="ctr"/>
                      <a:r>
                        <a:rPr lang="es-ES" noProof="0" dirty="0" smtClean="0"/>
                        <a:t>3-2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Needs improvement</a:t>
                      </a:r>
                    </a:p>
                    <a:p>
                      <a:pPr algn="ctr"/>
                      <a:r>
                        <a:rPr lang="en-US" noProof="0" dirty="0" smtClean="0"/>
                        <a:t>1-0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Grammar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Vocabulary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Fluency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Clarity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 smtClean="0"/>
                        <a:t>TOTAL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3608" y="548680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3.Peer Assessment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6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you like my presentation?</a:t>
            </a:r>
            <a:endParaRPr lang="en-US" dirty="0"/>
          </a:p>
        </p:txBody>
      </p:sp>
      <p:graphicFrame>
        <p:nvGraphicFramePr>
          <p:cNvPr id="6" name="4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66274977"/>
              </p:ext>
            </p:extLst>
          </p:nvPr>
        </p:nvGraphicFramePr>
        <p:xfrm>
          <a:off x="683568" y="2132856"/>
          <a:ext cx="7992888" cy="425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224136"/>
                <a:gridCol w="1756471"/>
                <a:gridCol w="1666583"/>
                <a:gridCol w="969434"/>
              </a:tblGrid>
              <a:tr h="748680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ASPECT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Good</a:t>
                      </a:r>
                    </a:p>
                    <a:p>
                      <a:pPr algn="ctr"/>
                      <a:r>
                        <a:rPr lang="en-US" noProof="0" dirty="0" smtClean="0"/>
                        <a:t>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Acceptable</a:t>
                      </a:r>
                    </a:p>
                    <a:p>
                      <a:pPr algn="ctr"/>
                      <a:r>
                        <a:rPr lang="en-US" noProof="0" dirty="0" smtClean="0"/>
                        <a:t>1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Needs improvement</a:t>
                      </a:r>
                    </a:p>
                    <a:p>
                      <a:pPr algn="ctr"/>
                      <a:r>
                        <a:rPr lang="en-US" noProof="0" dirty="0" smtClean="0"/>
                        <a:t>0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Score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es-ES" noProof="0" dirty="0" smtClean="0"/>
                        <a:t>ORGANIZATION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Interesting intro</a:t>
                      </a:r>
                      <a:r>
                        <a:rPr lang="es-ES" noProof="0" dirty="0" smtClean="0"/>
                        <a:t>.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 smtClean="0"/>
                        <a:t>Clear transitions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es-ES" noProof="0" dirty="0" smtClean="0"/>
                        <a:t>SUPPORT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 smtClean="0"/>
                        <a:t>Adequate  </a:t>
                      </a:r>
                      <a:r>
                        <a:rPr lang="es-ES" noProof="0" dirty="0" err="1" smtClean="0"/>
                        <a:t>examples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 err="1" smtClean="0"/>
                        <a:t>Detailed</a:t>
                      </a:r>
                      <a:r>
                        <a:rPr lang="es-ES" noProof="0" dirty="0" smtClean="0"/>
                        <a:t> </a:t>
                      </a:r>
                      <a:r>
                        <a:rPr lang="es-ES" noProof="0" dirty="0" err="1" smtClean="0"/>
                        <a:t>info</a:t>
                      </a:r>
                      <a:r>
                        <a:rPr lang="es-ES" noProof="0" dirty="0" smtClean="0"/>
                        <a:t>.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es-ES" noProof="0" dirty="0" smtClean="0"/>
                        <a:t>TIME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 err="1" smtClean="0"/>
                        <a:t>Sticks</a:t>
                      </a:r>
                      <a:r>
                        <a:rPr lang="es-ES" baseline="0" noProof="0" dirty="0" smtClean="0"/>
                        <a:t> </a:t>
                      </a:r>
                      <a:r>
                        <a:rPr lang="es-ES" baseline="0" noProof="0" dirty="0" err="1" smtClean="0"/>
                        <a:t>to</a:t>
                      </a:r>
                      <a:r>
                        <a:rPr lang="es-ES" baseline="0" noProof="0" dirty="0" smtClean="0"/>
                        <a:t> time </a:t>
                      </a:r>
                      <a:r>
                        <a:rPr lang="es-ES" baseline="0" noProof="0" dirty="0" err="1" smtClean="0"/>
                        <a:t>limit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noProof="0" dirty="0" smtClean="0"/>
                        <a:t>TOTAL(</a:t>
                      </a:r>
                      <a:r>
                        <a:rPr lang="es-ES" noProof="0" dirty="0" err="1" smtClean="0"/>
                        <a:t>max</a:t>
                      </a:r>
                      <a:r>
                        <a:rPr lang="es-ES" noProof="0" dirty="0" smtClean="0"/>
                        <a:t>. 10)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23528" y="126876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 you agree or disagree with the next idea? Teachers need to have a high level of self motivation.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6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16152" y="692696"/>
            <a:ext cx="7927848" cy="4537672"/>
          </a:xfrm>
        </p:spPr>
        <p:txBody>
          <a:bodyPr>
            <a:normAutofit fontScale="92500"/>
          </a:bodyPr>
          <a:lstStyle/>
          <a:p>
            <a:pPr marL="685800"/>
            <a:r>
              <a:rPr lang="en-US" b="1" dirty="0">
                <a:solidFill>
                  <a:srgbClr val="7030A0"/>
                </a:solidFill>
              </a:rPr>
              <a:t>Group-IV: Self-record keeping</a:t>
            </a:r>
            <a:endParaRPr lang="en-US" dirty="0"/>
          </a:p>
          <a:p>
            <a:pPr indent="0">
              <a:buNone/>
            </a:pPr>
            <a:r>
              <a:rPr lang="en-US" b="1" dirty="0">
                <a:solidFill>
                  <a:srgbClr val="7030A0"/>
                </a:solidFill>
              </a:rPr>
              <a:t> </a:t>
            </a:r>
            <a:endParaRPr lang="en-US" dirty="0"/>
          </a:p>
          <a:p>
            <a:pPr marL="685800"/>
            <a:r>
              <a:rPr lang="en-US" dirty="0"/>
              <a:t>1. What is self-record keeping? How is it important?</a:t>
            </a:r>
          </a:p>
          <a:p>
            <a:pPr marL="685800"/>
            <a:r>
              <a:rPr lang="en-US" dirty="0"/>
              <a:t>2. How self-record keeping is helpful to make your students’ learn better?</a:t>
            </a:r>
          </a:p>
          <a:p>
            <a:pPr marL="685800"/>
            <a:r>
              <a:rPr lang="en-US" dirty="0"/>
              <a:t>3. Have you ever used self-record keeping technique in your language class? If so how? Share your experience.</a:t>
            </a:r>
          </a:p>
          <a:p>
            <a:pPr marL="685800"/>
            <a:r>
              <a:rPr lang="en-US" dirty="0"/>
              <a:t>4. Prepare a format for self-record keeping and explain how it is used.</a:t>
            </a:r>
            <a:endParaRPr lang="en-US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9144000" y="3717032"/>
            <a:ext cx="396552" cy="151333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7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5517232"/>
            <a:ext cx="7846640" cy="883568"/>
          </a:xfrm>
        </p:spPr>
        <p:txBody>
          <a:bodyPr/>
          <a:lstStyle/>
          <a:p>
            <a:r>
              <a:rPr lang="en-US" sz="2000" dirty="0" smtClean="0">
                <a:solidFill>
                  <a:srgbClr val="7030A0"/>
                </a:solidFill>
              </a:rPr>
              <a:t>Planning my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</a:rPr>
              <a:t>learning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1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Assign homework/task</a:t>
            </a:r>
          </a:p>
          <a:p>
            <a:r>
              <a:rPr lang="en-US" sz="1800" dirty="0" smtClean="0"/>
              <a:t>Distribute an agenda with detailed steps</a:t>
            </a:r>
          </a:p>
          <a:p>
            <a:r>
              <a:rPr lang="en-US" sz="1800" dirty="0" smtClean="0"/>
              <a:t>Teach </a:t>
            </a:r>
            <a:r>
              <a:rPr lang="en-US" sz="1800" dirty="0" err="1" smtClean="0"/>
              <a:t>ss</a:t>
            </a:r>
            <a:r>
              <a:rPr lang="en-US" sz="1800" dirty="0" smtClean="0"/>
              <a:t> to use the agenda by checking on steps they have been completing</a:t>
            </a:r>
          </a:p>
          <a:p>
            <a:r>
              <a:rPr lang="es-ES" sz="1800" dirty="0" smtClean="0"/>
              <a:t>Set up </a:t>
            </a:r>
            <a:r>
              <a:rPr lang="en-US" sz="1800" dirty="0" smtClean="0"/>
              <a:t>deadlines</a:t>
            </a:r>
            <a:r>
              <a:rPr lang="es-ES" sz="1800" dirty="0" smtClean="0"/>
              <a:t> </a:t>
            </a:r>
            <a:r>
              <a:rPr lang="en-US" sz="1800" dirty="0" smtClean="0"/>
              <a:t>for the steps </a:t>
            </a:r>
            <a:r>
              <a:rPr lang="es-ES" sz="1800" dirty="0" smtClean="0"/>
              <a:t>(Time </a:t>
            </a:r>
            <a:r>
              <a:rPr lang="en-US" sz="1800" dirty="0" smtClean="0"/>
              <a:t>management</a:t>
            </a:r>
            <a:r>
              <a:rPr lang="es-ES" sz="1800" dirty="0" smtClean="0"/>
              <a:t>)</a:t>
            </a:r>
            <a:endParaRPr lang="en-US" sz="1800" dirty="0" smtClean="0"/>
          </a:p>
          <a:p>
            <a:endParaRPr lang="en-US" sz="1800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939448795"/>
              </p:ext>
            </p:extLst>
          </p:nvPr>
        </p:nvGraphicFramePr>
        <p:xfrm>
          <a:off x="251520" y="2420888"/>
          <a:ext cx="8496944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436022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Self-record keeping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64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References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J.D. Brown,	“New </a:t>
            </a:r>
            <a:r>
              <a:rPr lang="es-ES" dirty="0" err="1" smtClean="0"/>
              <a:t>ways</a:t>
            </a:r>
            <a:r>
              <a:rPr lang="es-ES" dirty="0" smtClean="0"/>
              <a:t> of </a:t>
            </a:r>
            <a:r>
              <a:rPr lang="es-ES" dirty="0" err="1" smtClean="0"/>
              <a:t>classroom</a:t>
            </a:r>
            <a:r>
              <a:rPr lang="es-ES" dirty="0" smtClean="0"/>
              <a:t> assessment”</a:t>
            </a:r>
          </a:p>
          <a:p>
            <a:r>
              <a:rPr lang="es-ES" dirty="0" smtClean="0"/>
              <a:t>Douglas Brown,	“</a:t>
            </a:r>
            <a:r>
              <a:rPr lang="es-ES" dirty="0" err="1" smtClean="0"/>
              <a:t>Principles</a:t>
            </a:r>
            <a:r>
              <a:rPr lang="es-ES" dirty="0" smtClean="0"/>
              <a:t> of </a:t>
            </a:r>
            <a:r>
              <a:rPr lang="es-ES" dirty="0" err="1" smtClean="0"/>
              <a:t>language</a:t>
            </a:r>
            <a:r>
              <a:rPr lang="es-ES" dirty="0" smtClean="0"/>
              <a:t> assessment”</a:t>
            </a:r>
          </a:p>
          <a:p>
            <a:r>
              <a:rPr lang="es-ES" dirty="0" err="1" smtClean="0"/>
              <a:t>Shaping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way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teach</a:t>
            </a:r>
            <a:r>
              <a:rPr lang="es-ES" dirty="0" smtClean="0"/>
              <a:t>,	“Module 10: Alternative assessment”</a:t>
            </a:r>
          </a:p>
          <a:p>
            <a:r>
              <a:rPr lang="en-US" dirty="0" smtClean="0"/>
              <a:t>Feedback </a:t>
            </a:r>
            <a:r>
              <a:rPr lang="en-US" dirty="0"/>
              <a:t>form link click here: </a:t>
            </a:r>
            <a:r>
              <a:rPr lang="en-US" dirty="0" smtClean="0">
                <a:hlinkClick r:id="rId3"/>
              </a:rPr>
              <a:t>Feedback form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94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err="1" smtClean="0"/>
              <a:t>Objectives</a:t>
            </a:r>
            <a:endParaRPr lang="en-U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268760"/>
            <a:ext cx="7499176" cy="3989040"/>
          </a:xfrm>
        </p:spPr>
        <p:txBody>
          <a:bodyPr>
            <a:normAutofit/>
          </a:bodyPr>
          <a:lstStyle/>
          <a:p>
            <a:r>
              <a:rPr lang="es-ES" sz="2000" dirty="0" err="1" smtClean="0"/>
              <a:t>To</a:t>
            </a:r>
            <a:r>
              <a:rPr lang="es-ES" sz="2000" dirty="0" smtClean="0"/>
              <a:t> explain </a:t>
            </a:r>
            <a:r>
              <a:rPr lang="es-ES" sz="2000" dirty="0" err="1" smtClean="0"/>
              <a:t>the</a:t>
            </a:r>
            <a:r>
              <a:rPr lang="es-ES" sz="2000" dirty="0" smtClean="0"/>
              <a:t> concept of alternative assessment.</a:t>
            </a:r>
          </a:p>
          <a:p>
            <a:r>
              <a:rPr lang="es-ES" sz="2000" dirty="0" err="1" smtClean="0"/>
              <a:t>To</a:t>
            </a:r>
            <a:r>
              <a:rPr lang="es-ES" sz="2000" dirty="0" smtClean="0"/>
              <a:t> identify benefits of alternative assessment.</a:t>
            </a:r>
          </a:p>
          <a:p>
            <a:r>
              <a:rPr lang="es-ES" sz="2000" dirty="0" err="1" smtClean="0"/>
              <a:t>To</a:t>
            </a:r>
            <a:r>
              <a:rPr lang="es-ES" sz="2000" dirty="0" smtClean="0"/>
              <a:t> </a:t>
            </a:r>
            <a:r>
              <a:rPr lang="es-ES" sz="2000" dirty="0" err="1" smtClean="0"/>
              <a:t>experience</a:t>
            </a:r>
            <a:r>
              <a:rPr lang="es-ES" sz="2000" dirty="0" smtClean="0"/>
              <a:t> and </a:t>
            </a:r>
            <a:r>
              <a:rPr lang="es-ES" sz="2000" dirty="0" err="1" smtClean="0"/>
              <a:t>analyze</a:t>
            </a:r>
            <a:r>
              <a:rPr lang="es-ES" sz="2000" dirty="0" smtClean="0"/>
              <a:t> </a:t>
            </a:r>
            <a:r>
              <a:rPr lang="es-ES" sz="2000" dirty="0" err="1" smtClean="0"/>
              <a:t>some</a:t>
            </a:r>
            <a:r>
              <a:rPr lang="es-ES" sz="2000" dirty="0" smtClean="0"/>
              <a:t> alternative assessment </a:t>
            </a:r>
            <a:r>
              <a:rPr lang="es-ES" sz="2000" dirty="0" err="1" smtClean="0"/>
              <a:t>techniques</a:t>
            </a:r>
            <a:r>
              <a:rPr lang="es-ES" sz="2000" dirty="0" smtClean="0"/>
              <a:t>.</a:t>
            </a:r>
            <a:endParaRPr lang="en-US" sz="2000" dirty="0"/>
          </a:p>
          <a:p>
            <a:r>
              <a:rPr lang="en-US" sz="2000" dirty="0"/>
              <a:t>To provide an importance of alternative assessment in Continuous and Comprehensive Evaluation.</a:t>
            </a:r>
          </a:p>
          <a:p>
            <a:r>
              <a:rPr lang="en-US" sz="2000" dirty="0"/>
              <a:t>To change the mindset of the participants.</a:t>
            </a:r>
          </a:p>
          <a:p>
            <a:r>
              <a:rPr lang="en-US" sz="2000" dirty="0"/>
              <a:t>To understand what, how, why and when of alternative assessment.</a:t>
            </a:r>
          </a:p>
        </p:txBody>
      </p:sp>
    </p:spTree>
    <p:extLst>
      <p:ext uri="{BB962C8B-B14F-4D97-AF65-F5344CB8AC3E}">
        <p14:creationId xmlns:p14="http://schemas.microsoft.com/office/powerpoint/2010/main" val="76010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63569" y="1700808"/>
            <a:ext cx="65469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THANKS!!!</a:t>
            </a:r>
            <a:endParaRPr lang="es-E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131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6712"/>
            <a:ext cx="8075240" cy="4421088"/>
          </a:xfrm>
        </p:spPr>
        <p:txBody>
          <a:bodyPr>
            <a:normAutofit fontScale="70000" lnSpcReduction="20000"/>
          </a:bodyPr>
          <a:lstStyle/>
          <a:p>
            <a:pPr lvl="0">
              <a:buFont typeface="+mj-lt"/>
              <a:buAutoNum type="arabicPeriod"/>
            </a:pPr>
            <a:r>
              <a:rPr lang="en-US" b="1" dirty="0">
                <a:solidFill>
                  <a:srgbClr val="FF00FF"/>
                </a:solidFill>
                <a:latin typeface="Arial"/>
                <a:ea typeface="Arial"/>
                <a:cs typeface="Arial"/>
              </a:rPr>
              <a:t>Brainstorming activity(Discussions):  Time:10 to 11 </a:t>
            </a:r>
            <a:endParaRPr lang="en-US" dirty="0">
              <a:latin typeface="Arial"/>
              <a:ea typeface="Arial"/>
              <a:cs typeface="Arial"/>
            </a:endParaRPr>
          </a:p>
          <a:p>
            <a:pPr marL="685800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rgbClr val="000000"/>
                </a:solidFill>
                <a:ea typeface="Calibri"/>
              </a:rPr>
              <a:t>Ask participants to get into small groups and list the different kinds of tests that they have given as teachers or taken as they learned English; for example true-false, multiple choice test etc.</a:t>
            </a:r>
          </a:p>
          <a:p>
            <a:pPr lvl="0">
              <a:buFont typeface="+mj-lt"/>
              <a:buAutoNum type="romanUcPeriod"/>
            </a:pPr>
            <a:r>
              <a:rPr lang="en-US" dirty="0">
                <a:latin typeface="Arial"/>
                <a:ea typeface="Arial"/>
                <a:cs typeface="Arial"/>
              </a:rPr>
              <a:t>Compare lists </a:t>
            </a:r>
          </a:p>
          <a:p>
            <a:pPr lvl="0">
              <a:buFont typeface="+mj-lt"/>
              <a:buAutoNum type="romanUcPeriod"/>
            </a:pPr>
            <a:r>
              <a:rPr lang="en-US" dirty="0">
                <a:latin typeface="Arial"/>
                <a:ea typeface="Arial"/>
                <a:cs typeface="Arial"/>
              </a:rPr>
              <a:t>The skills that it was tested</a:t>
            </a:r>
          </a:p>
          <a:p>
            <a:pPr lvl="0">
              <a:buFont typeface="+mj-lt"/>
              <a:buAutoNum type="romanUcPeriod"/>
            </a:pPr>
            <a:r>
              <a:rPr lang="en-US" dirty="0">
                <a:latin typeface="Arial"/>
                <a:ea typeface="Arial"/>
                <a:cs typeface="Arial"/>
              </a:rPr>
              <a:t>Whether it is testing knowledge of language or the use of language</a:t>
            </a:r>
          </a:p>
          <a:p>
            <a:pPr lvl="0">
              <a:buFont typeface="+mj-lt"/>
              <a:buAutoNum type="romanUcPeriod"/>
            </a:pPr>
            <a:r>
              <a:rPr lang="en-US" dirty="0">
                <a:latin typeface="Arial"/>
                <a:ea typeface="Arial"/>
                <a:cs typeface="Arial"/>
              </a:rPr>
              <a:t>Check the tests which are valid and reliable if not supply the terms (formative assessment, Peer assessment, Performance assessment, self-assessment, conferences, interviews, criteria or guidelines (rubrics), journals, learning logs, observations, Portfolios, checklist, worksheets etc.)</a:t>
            </a:r>
          </a:p>
          <a:p>
            <a:pPr lvl="0">
              <a:buFont typeface="+mj-lt"/>
              <a:buAutoNum type="romanUcPeriod"/>
            </a:pPr>
            <a:r>
              <a:rPr lang="en-US" dirty="0">
                <a:latin typeface="Arial"/>
                <a:ea typeface="Arial"/>
                <a:cs typeface="Arial"/>
              </a:rPr>
              <a:t>Is there any difference between evaluation and assessment?</a:t>
            </a:r>
          </a:p>
          <a:p>
            <a:pPr lvl="0">
              <a:buFont typeface="+mj-lt"/>
              <a:buAutoNum type="romanUcPeriod"/>
            </a:pPr>
            <a:r>
              <a:rPr lang="en-US" dirty="0">
                <a:latin typeface="Arial"/>
                <a:ea typeface="Arial"/>
                <a:cs typeface="Arial"/>
              </a:rPr>
              <a:t>What is alternative assessment? What are its key concepts and key benefits</a:t>
            </a:r>
            <a:endParaRPr lang="en-US" dirty="0">
              <a:effectLst/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45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es-ES" sz="3600" dirty="0" smtClean="0"/>
              <a:t>What is alternative assessment?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614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000" dirty="0" smtClean="0"/>
              <a:t>Clarifying</a:t>
            </a:r>
            <a:r>
              <a:rPr lang="es-ES" dirty="0" smtClean="0"/>
              <a:t> </a:t>
            </a:r>
            <a:r>
              <a:rPr lang="es-ES" sz="2000" dirty="0" smtClean="0"/>
              <a:t>concepts</a:t>
            </a:r>
            <a:endParaRPr lang="en-US" sz="20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 err="1" smtClean="0"/>
              <a:t>Testing</a:t>
            </a:r>
            <a:r>
              <a:rPr lang="es-ES" dirty="0" smtClean="0"/>
              <a:t> vs Assessment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s-ES" dirty="0" err="1"/>
              <a:t>Formative</a:t>
            </a:r>
            <a:r>
              <a:rPr lang="es-ES" dirty="0"/>
              <a:t> vs </a:t>
            </a:r>
            <a:r>
              <a:rPr lang="es-ES" dirty="0" err="1"/>
              <a:t>Evaluative</a:t>
            </a:r>
            <a:endParaRPr lang="en-US" dirty="0"/>
          </a:p>
          <a:p>
            <a:endParaRPr lang="en-US" dirty="0"/>
          </a:p>
        </p:txBody>
      </p:sp>
      <p:sp>
        <p:nvSpPr>
          <p:cNvPr id="6" name="5 Elipse"/>
          <p:cNvSpPr/>
          <p:nvPr/>
        </p:nvSpPr>
        <p:spPr>
          <a:xfrm>
            <a:off x="755576" y="1808820"/>
            <a:ext cx="3456384" cy="36004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Assessment</a:t>
            </a:r>
            <a:endParaRPr lang="en-US" sz="2000" dirty="0"/>
          </a:p>
        </p:txBody>
      </p:sp>
      <p:sp>
        <p:nvSpPr>
          <p:cNvPr id="7" name="6 Elipse"/>
          <p:cNvSpPr/>
          <p:nvPr/>
        </p:nvSpPr>
        <p:spPr>
          <a:xfrm>
            <a:off x="1187624" y="4257092"/>
            <a:ext cx="1728192" cy="140415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Testing</a:t>
            </a:r>
            <a:endParaRPr lang="en-US" dirty="0"/>
          </a:p>
        </p:txBody>
      </p:sp>
      <p:sp>
        <p:nvSpPr>
          <p:cNvPr id="8" name="7 Flecha derecha"/>
          <p:cNvSpPr/>
          <p:nvPr/>
        </p:nvSpPr>
        <p:spPr>
          <a:xfrm>
            <a:off x="4860032" y="2397858"/>
            <a:ext cx="1584176" cy="79208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Formative</a:t>
            </a:r>
            <a:endParaRPr lang="en-US" dirty="0"/>
          </a:p>
        </p:txBody>
      </p:sp>
      <p:sp>
        <p:nvSpPr>
          <p:cNvPr id="9" name="8 Rectángulo"/>
          <p:cNvSpPr/>
          <p:nvPr/>
        </p:nvSpPr>
        <p:spPr>
          <a:xfrm>
            <a:off x="6804248" y="2397858"/>
            <a:ext cx="1584176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Where</a:t>
            </a:r>
            <a:r>
              <a:rPr lang="es-ES" dirty="0" smtClean="0"/>
              <a:t> are </a:t>
            </a:r>
            <a:r>
              <a:rPr lang="es-ES" dirty="0" err="1" smtClean="0"/>
              <a:t>my</a:t>
            </a:r>
            <a:r>
              <a:rPr lang="es-ES" dirty="0" smtClean="0"/>
              <a:t> SS?</a:t>
            </a:r>
            <a:endParaRPr lang="en-US" dirty="0"/>
          </a:p>
        </p:txBody>
      </p:sp>
      <p:sp>
        <p:nvSpPr>
          <p:cNvPr id="10" name="9 Flecha derecha"/>
          <p:cNvSpPr/>
          <p:nvPr/>
        </p:nvSpPr>
        <p:spPr>
          <a:xfrm>
            <a:off x="4860032" y="3609020"/>
            <a:ext cx="1584176" cy="79208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Evaluative</a:t>
            </a:r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6804248" y="3609020"/>
            <a:ext cx="1584176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What </a:t>
            </a:r>
            <a:r>
              <a:rPr lang="es-ES" dirty="0" err="1" smtClean="0"/>
              <a:t>decisions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make</a:t>
            </a:r>
            <a:r>
              <a:rPr lang="es-E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0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576064"/>
          </a:xfrm>
        </p:spPr>
        <p:txBody>
          <a:bodyPr/>
          <a:lstStyle/>
          <a:p>
            <a:r>
              <a:rPr lang="en-US" dirty="0" smtClean="0"/>
              <a:t>            </a:t>
            </a:r>
            <a:r>
              <a:rPr lang="en-US" sz="2000" dirty="0" smtClean="0">
                <a:solidFill>
                  <a:srgbClr val="FF0000"/>
                </a:solidFill>
              </a:rPr>
              <a:t>Assessment    </a:t>
            </a:r>
            <a:r>
              <a:rPr lang="en-US" sz="2000" dirty="0" err="1" smtClean="0">
                <a:solidFill>
                  <a:srgbClr val="FF0000"/>
                </a:solidFill>
              </a:rPr>
              <a:t>Vs</a:t>
            </a:r>
            <a:r>
              <a:rPr lang="en-US" sz="2000" dirty="0" smtClean="0">
                <a:solidFill>
                  <a:srgbClr val="FF0000"/>
                </a:solidFill>
              </a:rPr>
              <a:t>     Evaluation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822960" y="1097280"/>
            <a:ext cx="7133416" cy="3712464"/>
          </a:xfrm>
        </p:spPr>
        <p:txBody>
          <a:bodyPr>
            <a:normAutofit/>
          </a:bodyPr>
          <a:lstStyle/>
          <a:p>
            <a:pPr marL="0" indent="0" fontAlgn="base">
              <a:spcBef>
                <a:spcPts val="384"/>
              </a:spcBef>
            </a:pPr>
            <a:endParaRPr lang="en-US" sz="3200" b="0" dirty="0">
              <a:latin typeface="Arial"/>
            </a:endParaRPr>
          </a:p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986922767"/>
              </p:ext>
            </p:extLst>
          </p:nvPr>
        </p:nvGraphicFramePr>
        <p:xfrm>
          <a:off x="179513" y="545628"/>
          <a:ext cx="8712966" cy="6141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7549"/>
                <a:gridCol w="2579074"/>
                <a:gridCol w="3096343"/>
              </a:tblGrid>
              <a:tr h="146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Rounded MT Bold" pitchFamily="34" charset="0"/>
                        </a:rPr>
                        <a:t>Dimension of difference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Impact" pitchFamily="34" charset="0"/>
                        </a:rPr>
                        <a:t>Assessment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dirty="0" smtClean="0">
                          <a:latin typeface="Tempus Sans ITC" pitchFamily="82" charset="0"/>
                        </a:rPr>
                        <a:t>Identify areas of improvement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Impact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Impact" pitchFamily="34" charset="0"/>
                        </a:rPr>
                        <a:t>Evaluation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dirty="0" smtClean="0">
                          <a:latin typeface="Tempus Sans ITC" pitchFamily="82" charset="0"/>
                        </a:rPr>
                        <a:t>Arrive at an overall grade / score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T="45718" marB="45718" horzOverflow="overflow"/>
                </a:tc>
              </a:tr>
              <a:tr h="5248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Rounded MT Bold" pitchFamily="34" charset="0"/>
                        </a:rPr>
                        <a:t>Timing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Formative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Summative</a:t>
                      </a:r>
                    </a:p>
                  </a:txBody>
                  <a:tcPr marT="45718" marB="45718" horzOverflow="overflow"/>
                </a:tc>
              </a:tr>
              <a:tr h="670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Rounded MT Bold" pitchFamily="34" charset="0"/>
                        </a:rPr>
                        <a:t>Focus of measurement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Process-oriented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Product-oriented</a:t>
                      </a:r>
                    </a:p>
                  </a:txBody>
                  <a:tcPr marT="45718" marB="45718" horzOverflow="overflow"/>
                </a:tc>
              </a:tr>
              <a:tr h="9419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Rounded MT Bold" pitchFamily="34" charset="0"/>
                        </a:rPr>
                        <a:t>Relationship between administrator and recipient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Reflective (Internally defined (criteria / goals)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Prescriptive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(Externally imposed standards)</a:t>
                      </a:r>
                    </a:p>
                  </a:txBody>
                  <a:tcPr marT="45718" marB="45718" horzOverflow="overflow"/>
                </a:tc>
              </a:tr>
              <a:tr h="633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Rounded MT Bold" pitchFamily="34" charset="0"/>
                        </a:rPr>
                        <a:t>Finding.  The use of such findings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Diagnostic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Judgmental</a:t>
                      </a:r>
                    </a:p>
                  </a:txBody>
                  <a:tcPr marT="45718" marB="45718" horzOverflow="overflow"/>
                </a:tc>
              </a:tr>
              <a:tr h="6707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Rounded MT Bold" pitchFamily="34" charset="0"/>
                        </a:rPr>
                        <a:t>Ongoing modifiability of criteria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Flexible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Fixed</a:t>
                      </a:r>
                    </a:p>
                  </a:txBody>
                  <a:tcPr marT="45718" marB="45718" horzOverflow="overflow"/>
                </a:tc>
              </a:tr>
              <a:tr h="4808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Rounded MT Bold" pitchFamily="34" charset="0"/>
                        </a:rPr>
                        <a:t>Standards of measurement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Absolute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Comparative</a:t>
                      </a:r>
                    </a:p>
                  </a:txBody>
                  <a:tcPr marT="45718" marB="45718" horzOverflow="overflow"/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 Rounded MT Bold" pitchFamily="34" charset="0"/>
                        </a:rPr>
                        <a:t>Relationship between objects of A / E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Cooperative</a:t>
                      </a:r>
                    </a:p>
                  </a:txBody>
                  <a:tcPr marT="45718" marB="45718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Competitive</a:t>
                      </a:r>
                    </a:p>
                  </a:txBody>
                  <a:tcPr marT="45718" marB="45718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50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Key concepts in alternative assessment</a:t>
            </a:r>
            <a:endParaRPr lang="en-U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1556792"/>
            <a:ext cx="7520940" cy="312368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Authenticity (Real life task)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Communicative (Knowledge vs. Performance)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Clear criteria (What </a:t>
            </a:r>
            <a:r>
              <a:rPr lang="en-US" sz="2000" dirty="0"/>
              <a:t>t</a:t>
            </a:r>
            <a:r>
              <a:rPr lang="en-US" sz="2000" dirty="0" smtClean="0"/>
              <a:t>o evaluate)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Opportunities for self/peer assessment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3478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Some benefits of alternative assessment</a:t>
            </a:r>
            <a:endParaRPr lang="en-U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1412776"/>
            <a:ext cx="7520940" cy="357984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Evaluate the process and product of learning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Evaluate and monitor instruction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Support students’ psychologically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Promote autonomous and self-directed learning.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62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5976664"/>
          </a:xfrm>
        </p:spPr>
        <p:txBody>
          <a:bodyPr/>
          <a:lstStyle/>
          <a:p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 smtClean="0">
                <a:solidFill>
                  <a:srgbClr val="002060"/>
                </a:solidFill>
              </a:rPr>
              <a:t>Examples</a:t>
            </a:r>
            <a:r>
              <a:rPr lang="es-ES" sz="4000" dirty="0">
                <a:solidFill>
                  <a:srgbClr val="002060"/>
                </a:solidFill>
              </a:rPr>
              <a:t/>
            </a:r>
            <a:br>
              <a:rPr lang="es-ES" sz="4000" dirty="0">
                <a:solidFill>
                  <a:srgbClr val="002060"/>
                </a:solidFill>
              </a:rPr>
            </a:br>
            <a:r>
              <a:rPr lang="es-ES" sz="4000" dirty="0" smtClean="0">
                <a:solidFill>
                  <a:srgbClr val="002060"/>
                </a:solidFill>
              </a:rPr>
              <a:t>1.Portfolios</a:t>
            </a:r>
            <a:br>
              <a:rPr lang="es-ES" sz="4000" dirty="0" smtClean="0">
                <a:solidFill>
                  <a:srgbClr val="002060"/>
                </a:solidFill>
              </a:rPr>
            </a:br>
            <a:r>
              <a:rPr lang="es-ES" sz="4000" dirty="0" smtClean="0">
                <a:solidFill>
                  <a:srgbClr val="002060"/>
                </a:solidFill>
              </a:rPr>
              <a:t>2.Performance assessment</a:t>
            </a:r>
            <a:br>
              <a:rPr lang="es-ES" sz="4000" dirty="0" smtClean="0">
                <a:solidFill>
                  <a:srgbClr val="002060"/>
                </a:solidFill>
              </a:rPr>
            </a:br>
            <a:r>
              <a:rPr lang="es-ES" sz="4000" dirty="0" smtClean="0">
                <a:solidFill>
                  <a:srgbClr val="002060"/>
                </a:solidFill>
              </a:rPr>
              <a:t>3.Peer Assessment</a:t>
            </a:r>
            <a:br>
              <a:rPr lang="es-ES" sz="4000" dirty="0" smtClean="0">
                <a:solidFill>
                  <a:srgbClr val="002060"/>
                </a:solidFill>
              </a:rPr>
            </a:br>
            <a:r>
              <a:rPr lang="es-ES" sz="4000" dirty="0" smtClean="0">
                <a:solidFill>
                  <a:srgbClr val="002060"/>
                </a:solidFill>
              </a:rPr>
              <a:t>4.Self-record keeping</a:t>
            </a: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193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TC101859868[[fn=Thermal]]</Template>
  <TotalTime>645</TotalTime>
  <Words>592</Words>
  <Application>Microsoft Office PowerPoint</Application>
  <PresentationFormat>On-screen Show (4:3)</PresentationFormat>
  <Paragraphs>164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Thermal</vt:lpstr>
      <vt:lpstr> A workshop on Alternative Assessment for the teachers /teacher trainers working in Government schools</vt:lpstr>
      <vt:lpstr>Objectives</vt:lpstr>
      <vt:lpstr>PowerPoint Presentation</vt:lpstr>
      <vt:lpstr>What is alternative assessment?</vt:lpstr>
      <vt:lpstr>Clarifying concepts</vt:lpstr>
      <vt:lpstr>            Assessment    Vs     Evaluation </vt:lpstr>
      <vt:lpstr>Key concepts in alternative assessment</vt:lpstr>
      <vt:lpstr>Some benefits of alternative assessment</vt:lpstr>
      <vt:lpstr>    Examples 1.Portfolios 2.Performance assessment 3.Peer Assessment 4.Self-record keeping          </vt:lpstr>
      <vt:lpstr>PowerPoint Presentation</vt:lpstr>
      <vt:lpstr>Portfolio</vt:lpstr>
      <vt:lpstr>PowerPoint Presentation</vt:lpstr>
      <vt:lpstr>I said what?</vt:lpstr>
      <vt:lpstr>PowerPoint Presentation</vt:lpstr>
      <vt:lpstr>How did you like my presentation?</vt:lpstr>
      <vt:lpstr>How did you like my presentation?</vt:lpstr>
      <vt:lpstr>PowerPoint Presentation</vt:lpstr>
      <vt:lpstr>Planning my learning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assessment</dc:title>
  <dc:creator>IVAN AGUILAR  FLORES</dc:creator>
  <cp:lastModifiedBy>SHASHISUDHA</cp:lastModifiedBy>
  <cp:revision>51</cp:revision>
  <dcterms:created xsi:type="dcterms:W3CDTF">2014-02-13T12:40:01Z</dcterms:created>
  <dcterms:modified xsi:type="dcterms:W3CDTF">2014-04-28T12:19:38Z</dcterms:modified>
</cp:coreProperties>
</file>